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6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01CFA-BF0B-4585-A4E8-BCE139E542A6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420D4-6AB6-4930-9340-F19B23404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2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19447-919B-BAB0-83D4-0B4A50083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7A78795-E7F2-AD14-BE27-CE554F3A4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C6E6D38-86E9-8585-3AE4-754FBDD47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6D7E51-B3D2-0A78-86C2-DF4C67430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10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827C7-5C08-7DEE-D4D1-B7C5FFAC1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A7E1362-BE50-D3EF-6FA2-038507570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7C7B2CD-1E14-140C-9E1D-4FDA066E6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EE81F9-02BA-88FA-6268-D9A968236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689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F97FB-6866-D3F1-3D2E-3F8AC6F2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475A225-8E72-CCDF-C387-687C5AD87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109324A-1712-4785-33FB-717E6CC98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575C59-03AD-EAF0-CE80-D6A820923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24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5F499-8C84-1EAE-5056-358B267C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BABE01-61F8-BD8D-939C-B64174698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8BC865A-EE24-FFD8-5CE1-F03A2CFFF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0D2FAF-2129-E6D5-7F56-D37E9F48A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8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1637D-09C6-2492-8568-7AA8BC1B1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C2B4F3B-7E03-C8CA-F3D1-EAC25E638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1C31D84-B4BF-3401-162E-FFBA3D8AB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B19519-280F-3406-D2BE-4BBB297864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57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52A3B-BCD7-6D94-30B8-56238C976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BB1DF01-EDA4-2C3E-8E25-AADBBBB9A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C1413D9-C4B7-DA0B-C4C0-27B859F8E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3A092E-8981-5E17-5404-9113E2449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483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4BE82-2958-EC95-DB1F-2572392CC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B02925-B88A-4792-87C9-EFB84E22F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3F5A9F3-FCC3-51EF-6092-4D26D9400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694736-D008-B677-50F7-6B09F6E8D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032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9F116-4D92-5D00-AF89-94955952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8AA94C8-7BB3-443D-DFA7-4075EB66D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D8AF0D4-5BE3-BE8C-BEA2-4EB80AB4F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B84471-5095-DAEA-903B-3C89460EE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588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92EA3-B8D3-3389-0CB0-875318F1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6085BD-44F3-73CA-67FA-875412D5E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537E67-AD94-6985-EBE9-49B8F3F4F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D48DFA-725D-6AD1-1EF9-56FE00E61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01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9F98F-CC34-422E-34C6-969C83045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F810358-2821-3842-3B83-F6101F56E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AA2C67F-3EC1-5261-9F39-A8ECA9E05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FEBE2B-AA4D-67EC-2872-C3FDAA42A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0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C92C7-8C2E-836F-9B32-74891C868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EBB4849-FDE8-188B-777B-C419CADA7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511B98-9549-F374-AF77-AF919C6F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8A5B1F-9741-7293-326D-09EE0B487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50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01065-4F53-9D77-E4BF-E713093EA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421BE6-D8BF-5369-7483-8D9117D6C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1E44587-E8A8-A478-B6AD-F53A5671B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AF58ED-9A0C-529D-926F-E88B74B01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071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4580C-D222-41E7-F629-E1D8F8DD9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6D1667B-7C13-C05F-5A88-CBE573D2E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F607AD2-0AB8-9518-2179-668BA864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0FF03-A5BB-10D5-D088-ED6E009E0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13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B4EB7-F4C8-AE03-8436-B35149F73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DE09196-527B-32C2-1098-8A54E6D12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21230-91E0-A847-8252-DE15F7669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273ED8-9F1C-81E3-4769-7345E9F91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172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2200E-EB12-0388-9CA8-9EE962F20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BC0FA27-6FCE-B187-AABA-D178B4046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6063364-2709-C534-9B50-0451C86BB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D6DCE0-97FB-4385-8B5B-7316CBC9E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356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B8578-998B-B600-F1CE-ADDB8CF90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898B427-08DE-A021-30F7-CB8F5394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D9DF87-56C0-2F46-780D-C9B9FB1B2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19E86A-5AF0-2B47-04AB-A5ABFDC69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94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49F6-D344-B06E-FAF2-355B1481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B5FF37-CBF2-51E4-A64D-B6605C354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F9C601-F73A-00D1-B2B2-B45764798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9B4301-A8FA-93F2-39F8-D28AF66D7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14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21A4C-5866-8F86-FB04-A34D30052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B6E0DB-30C0-C1A3-1A5B-A7D537654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4E32BF0-FED5-7BDA-D78E-C62561A03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0E7AEC-537E-4EB2-1608-1FD9A3CC0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0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8EAEE-3CE5-D1A8-6B36-BFF60EF77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7F5FF9-46A8-DAA9-CCD6-E9E8F5718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8420CB-575F-D39C-5193-CB90B41DE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845A55-B9DF-4C5E-0070-9471B232B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30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1767-D3AD-4C23-F780-B6655253A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79D504-4C8F-A972-DC11-D42A19B72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8F9E3E-3503-B2F2-E41A-EC8031B5F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5EA4E3-AD74-7EEA-7334-9D3207B39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17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BA480-AB7E-5D19-5F9B-2E15238A9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4A36CBF-FB74-FF93-1495-53B45B3ED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4920D3A-0D81-1D56-32A2-4EE8B9038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AFE5AF-E0B0-6EB5-20F9-3DD37920C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17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E4471-4A3D-673A-B068-5C0E35EFE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EE9C4DB-B2B4-F804-32EF-7C457CAA4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2CC6035-33BA-B8E7-85C5-7522A6C79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41A80B-3E13-12D6-A25B-2603D6695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0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B0BE-9282-CBA6-02D7-D6B1F6CFA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1FBE5CF-7813-EAF8-A4F2-96D9C7B7B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29A4071-D5CC-9DC3-129D-A0E181110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C70548-53E3-3FA7-F8B9-DBB2D19B5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85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76FF1-2C90-383A-F1A8-FAB33BE8F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6B18CA0-CA9C-E32F-43AB-739BE2D5C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426F2F5-9A5E-A765-7E4C-BCC76AA48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5FF710-F70C-9D4E-8A12-F38F727FA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420D4-6AB6-4930-9340-F19B2340479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1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78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6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3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6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68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42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7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16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74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9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6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2FA57-26BE-45A2-860E-D3FA135D88B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F0004-28E5-4533-8005-C44874CF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885" y="2589290"/>
            <a:ext cx="10779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«УЧЕБНЫЕ МОДУЛИ ТЕМАТИЧЕСКИХ НЕДЕЛЬ В РАМКАХ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ПРЕДШКОЛА СТАНДАРТ ДЕТСКОГО САДА»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5" y="154274"/>
            <a:ext cx="1749704" cy="2139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466" y="584263"/>
            <a:ext cx="1287659" cy="1603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21" y="3688179"/>
            <a:ext cx="6808891" cy="3169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6506" y="739738"/>
            <a:ext cx="567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Кубинская СОШ №1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Героя РФ И.В. Ткаченко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(дошкольное отделение-детский сад №7)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0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F8BCF-DD2D-F199-57BC-C885BC4C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4C0E9-DF95-1EA5-56F2-3E0784E9979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C140A079-D8AA-AB2E-066D-AE6435D0D26E}"/>
              </a:ext>
            </a:extLst>
          </p:cNvPr>
          <p:cNvSpPr/>
          <p:nvPr/>
        </p:nvSpPr>
        <p:spPr>
          <a:xfrm>
            <a:off x="3386298" y="767255"/>
            <a:ext cx="7985895" cy="1122687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0A4639-6EB8-276B-0604-29B81F35BB40}"/>
              </a:ext>
            </a:extLst>
          </p:cNvPr>
          <p:cNvSpPr txBox="1"/>
          <p:nvPr/>
        </p:nvSpPr>
        <p:spPr>
          <a:xfrm>
            <a:off x="3502028" y="903888"/>
            <a:ext cx="7870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28.10.2024 г.- 03.11.2024 г. Викторина для детей «Путешествие России»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№6)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обобщение и систематизирование знаний детей о России.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76D38112-CC5A-EAB6-D4E3-0F2DBFAA3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3459" y="225033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«Моя Россия»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152BB7-26F9-7A1E-51FB-00254C589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5416"/>
          <a:stretch/>
        </p:blipFill>
        <p:spPr>
          <a:xfrm>
            <a:off x="706274" y="2380852"/>
            <a:ext cx="4729655" cy="397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15AEDF-664A-7FA4-12BF-9921E702E0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153" r="1186" b="11670"/>
          <a:stretch/>
        </p:blipFill>
        <p:spPr>
          <a:xfrm>
            <a:off x="6430656" y="2659117"/>
            <a:ext cx="4615715" cy="3699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387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4BF6C-945E-1A03-4C05-A16BA1627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6D79A5-2D8F-F314-5BEA-FB5E7265266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35A01D3B-A758-43BE-B01A-F073248B5846}"/>
              </a:ext>
            </a:extLst>
          </p:cNvPr>
          <p:cNvSpPr/>
          <p:nvPr/>
        </p:nvSpPr>
        <p:spPr>
          <a:xfrm>
            <a:off x="4761186" y="767255"/>
            <a:ext cx="6611007" cy="1548085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FAE73B-5855-B574-4456-47143A843106}"/>
              </a:ext>
            </a:extLst>
          </p:cNvPr>
          <p:cNvSpPr txBox="1"/>
          <p:nvPr/>
        </p:nvSpPr>
        <p:spPr>
          <a:xfrm>
            <a:off x="4845270" y="826584"/>
            <a:ext cx="6421820" cy="148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05.11.2024 г.- 10.11.2024 г. Интеллектуальная викторина «Самый умный дошколенок»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№10)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создание условий для реализации возможностей развития познавательных и творческих способностей.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A4DEFD49-E4B4-9EAE-7B29-691A7CBBC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3459" y="225033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«Мир фантазии и слов»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8ABAA-B577-E8A1-1BAF-75675BBD8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8" y="1635298"/>
            <a:ext cx="3748252" cy="4997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8A90F1-618C-9041-3E4E-871B20F0AE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42" y="2444277"/>
            <a:ext cx="3170840" cy="4227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241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A5376-2781-1187-4B8B-14CC98B7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CEBF4-A58A-54E5-B037-E067B3B1C84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97CEE79F-C88F-C3A6-A460-7A7FAFA09B7D}"/>
              </a:ext>
            </a:extLst>
          </p:cNvPr>
          <p:cNvSpPr/>
          <p:nvPr/>
        </p:nvSpPr>
        <p:spPr>
          <a:xfrm>
            <a:off x="3689132" y="767255"/>
            <a:ext cx="7683062" cy="1484105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568B0-142D-5BDE-DD62-B4E26D9B5AFC}"/>
              </a:ext>
            </a:extLst>
          </p:cNvPr>
          <p:cNvSpPr txBox="1"/>
          <p:nvPr/>
        </p:nvSpPr>
        <p:spPr>
          <a:xfrm>
            <a:off x="3804746" y="774033"/>
            <a:ext cx="7462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11.11.2024 г.- 17.11.2024 г. «Веселые уроки. Цифры и буквы»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№5)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формирование способности у детей к самостоятельной деятельности; зрительное восприятие (умение преобразовывать цифру в знакомые буквы).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B3C1A0BB-8563-0A71-6FE2-D33AF3DFE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3459" y="225033"/>
            <a:ext cx="8603672" cy="413285"/>
          </a:xfrm>
        </p:spPr>
        <p:txBody>
          <a:bodyPr>
            <a:normAutofit fontScale="925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«Инновационные технологии и практики»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656C83-4DFC-78D8-2615-3AAF97914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7" r="13318"/>
          <a:stretch/>
        </p:blipFill>
        <p:spPr>
          <a:xfrm>
            <a:off x="283780" y="2380297"/>
            <a:ext cx="3657600" cy="418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8DDE4A-DF52-A467-DF70-52FC8F32E3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r="21985"/>
          <a:stretch/>
        </p:blipFill>
        <p:spPr>
          <a:xfrm>
            <a:off x="4173308" y="2581229"/>
            <a:ext cx="3541987" cy="4051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FF59C9-FF58-BF14-B5DB-BB1024256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1853" b="16401"/>
          <a:stretch/>
        </p:blipFill>
        <p:spPr>
          <a:xfrm>
            <a:off x="8040412" y="2724004"/>
            <a:ext cx="3697683" cy="3837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016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71058-E527-AA06-F991-9A1E8C3C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E3382-359B-2010-5B08-E71028A132D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C1EAF0DA-C927-26F6-9F3D-3DDFFC5ED98A}"/>
              </a:ext>
            </a:extLst>
          </p:cNvPr>
          <p:cNvSpPr/>
          <p:nvPr/>
        </p:nvSpPr>
        <p:spPr>
          <a:xfrm>
            <a:off x="3689132" y="767255"/>
            <a:ext cx="7683062" cy="1484105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77073-7CDB-44AC-5446-F6C6BBD391D6}"/>
              </a:ext>
            </a:extLst>
          </p:cNvPr>
          <p:cNvSpPr txBox="1"/>
          <p:nvPr/>
        </p:nvSpPr>
        <p:spPr>
          <a:xfrm>
            <a:off x="3804746" y="774033"/>
            <a:ext cx="7462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18.11.2024 г.- 24.11.2024 г. Фестиваль прикладного творчества «Мамы Кубинки рекомендуют»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(подготовительные группы №6, 10)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создание условий для творческой реализации детей и родителей в различных направлениях декоративно-прикладного творчества.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DC679ABA-7BFF-677B-24D0-11DDAF0C1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3459" y="225033"/>
            <a:ext cx="8603672" cy="413285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«Каникулярная неделя: находки нашего ДО (Моя семья)»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74AA1F-3281-C73E-104D-48A746F80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8" y="1629102"/>
            <a:ext cx="3117631" cy="4156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A1F7F0-899A-3322-C65F-DBF12E3D00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1" r="10554"/>
          <a:stretch/>
        </p:blipFill>
        <p:spPr>
          <a:xfrm>
            <a:off x="6516142" y="2664170"/>
            <a:ext cx="5500989" cy="392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82D2EB-1BA1-CE94-EDF5-5618FC102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19" y="2832140"/>
            <a:ext cx="2940114" cy="392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383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D0BEF-0EED-DC70-68CE-8E6EF13BE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51F68B-E7FE-8AB6-C162-287CD173CBF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9EA4C38E-877D-F0A5-4CE3-1B8DE79229E2}"/>
              </a:ext>
            </a:extLst>
          </p:cNvPr>
          <p:cNvSpPr/>
          <p:nvPr/>
        </p:nvSpPr>
        <p:spPr>
          <a:xfrm>
            <a:off x="4452293" y="1471678"/>
            <a:ext cx="6639511" cy="1315311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79FA2B-E4E8-A33B-298E-8C24C7D46658}"/>
              </a:ext>
            </a:extLst>
          </p:cNvPr>
          <p:cNvSpPr txBox="1"/>
          <p:nvPr/>
        </p:nvSpPr>
        <p:spPr>
          <a:xfrm>
            <a:off x="4463179" y="1531646"/>
            <a:ext cx="674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25.11.2024 г.- 01.12.2024 г. Экскурсия в школьную библиотеку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(подготовительные группы №6, 10)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ознакомление воспитанников с понятием «библиотека», обогащение и расширение представлений детей о книгах.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EF7120E8-E5BB-6359-D254-6700F7AEE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098" y="1041842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«Книга – лучший друг»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49DF1-EC56-B454-CF23-89B592148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098" y="59681"/>
            <a:ext cx="8839902" cy="982161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учебный модуль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E7FB4C-E7A3-D2E6-2B05-F304DA0396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r="1176" b="13250"/>
          <a:stretch/>
        </p:blipFill>
        <p:spPr>
          <a:xfrm>
            <a:off x="5917324" y="3200332"/>
            <a:ext cx="4893345" cy="284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8867E3-2486-DCB1-8ABC-925768EB7B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865" t="1147" b="1336"/>
          <a:stretch/>
        </p:blipFill>
        <p:spPr>
          <a:xfrm>
            <a:off x="1277599" y="3195411"/>
            <a:ext cx="4148998" cy="2851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320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84C052-C25B-1156-6F0B-0740124B6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07907-8293-0785-D573-94B34A5F9F0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DE7A7B04-5E02-1E07-9184-BB75BD83A50F}"/>
              </a:ext>
            </a:extLst>
          </p:cNvPr>
          <p:cNvSpPr/>
          <p:nvPr/>
        </p:nvSpPr>
        <p:spPr>
          <a:xfrm>
            <a:off x="3741684" y="651640"/>
            <a:ext cx="7068986" cy="1387367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84515-DFC4-C503-5D04-6EA5BF1E3CED}"/>
              </a:ext>
            </a:extLst>
          </p:cNvPr>
          <p:cNvSpPr txBox="1"/>
          <p:nvPr/>
        </p:nvSpPr>
        <p:spPr>
          <a:xfrm>
            <a:off x="3836276" y="725214"/>
            <a:ext cx="697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02.12.2024 г.- 08.12.2024 г. Письмо Деду Морозу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(подготовительные группы №9)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закрепить знания детей о новогоднем празднике и новогодних традициях.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3A2138FA-359D-1D51-563C-BC48AD08F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891" y="99260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«Творческая лаборатория»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7AB838-27DA-C0DE-A53E-D4EAFCF17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/>
          <a:stretch/>
        </p:blipFill>
        <p:spPr>
          <a:xfrm>
            <a:off x="149478" y="2156907"/>
            <a:ext cx="3436882" cy="353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48EA9F-B0E7-188A-EC47-4F8D2992A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8"/>
          <a:stretch/>
        </p:blipFill>
        <p:spPr>
          <a:xfrm>
            <a:off x="8167743" y="2662970"/>
            <a:ext cx="3577820" cy="334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4F8025D-5C49-E493-CE19-D0D4B60E76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/>
          <a:stretch/>
        </p:blipFill>
        <p:spPr>
          <a:xfrm>
            <a:off x="4066250" y="2251676"/>
            <a:ext cx="3714991" cy="448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9160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98F062-7760-CA67-9C40-E81619A3B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3E7327-F881-4DA4-A28B-E1C8CD40DBA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6E1C5AD4-8306-38BC-F7E4-A8DE4E40F366}"/>
              </a:ext>
            </a:extLst>
          </p:cNvPr>
          <p:cNvSpPr/>
          <p:nvPr/>
        </p:nvSpPr>
        <p:spPr>
          <a:xfrm>
            <a:off x="3741683" y="651640"/>
            <a:ext cx="7176687" cy="160003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433ED-2EE6-5C4D-0DDD-246027480545}"/>
              </a:ext>
            </a:extLst>
          </p:cNvPr>
          <p:cNvSpPr txBox="1"/>
          <p:nvPr/>
        </p:nvSpPr>
        <p:spPr>
          <a:xfrm>
            <a:off x="3836276" y="725214"/>
            <a:ext cx="6974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09.12.2024 г.- 15.12.2024 г. Спортивные соревнования «Папа, мама, я – спортивная семья»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(подготовительные группы №6, 10)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формирование и развитие у дошкольников стремления к здоровому образу жизни. 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683A3FD5-909E-96E4-2918-3D6FCCFF4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891" y="99260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«Спортивная карусель»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BDB16-0DBF-990E-3AF0-F0B83ED94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68571" r="50836" b="4286"/>
          <a:stretch/>
        </p:blipFill>
        <p:spPr>
          <a:xfrm>
            <a:off x="6376818" y="3405318"/>
            <a:ext cx="4933317" cy="2939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9073E8-6A1F-D52D-C776-FE8287649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86" y="2394717"/>
            <a:ext cx="4640194" cy="3949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96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7B39C-C7DA-746D-75D5-3E3F647E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E2BB8E-E850-4D84-E838-17FB324FFD1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633F4025-EB45-AE7A-7EAF-E05213040B79}"/>
              </a:ext>
            </a:extLst>
          </p:cNvPr>
          <p:cNvSpPr/>
          <p:nvPr/>
        </p:nvSpPr>
        <p:spPr>
          <a:xfrm>
            <a:off x="3741683" y="651640"/>
            <a:ext cx="7176687" cy="134068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759B2-98DE-22FB-E5F3-75EA7360D926}"/>
              </a:ext>
            </a:extLst>
          </p:cNvPr>
          <p:cNvSpPr txBox="1"/>
          <p:nvPr/>
        </p:nvSpPr>
        <p:spPr>
          <a:xfrm>
            <a:off x="3836276" y="725214"/>
            <a:ext cx="697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16.12.2024 г.- 22.12.2024 г. Новогодние утренники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(старшие, подготовительные группы)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приобщить детей к традициям и обычаям современного общества, создать праздничную атмосферу. 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55A7A603-BE18-6EB3-47BA-C8E6E7832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891" y="99260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«Театр детей (новогодние концерты)»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B8EDACF8-2016-A533-27B2-C08EC3C2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8" t="45181" r="42868"/>
          <a:stretch>
            <a:fillRect/>
          </a:stretch>
        </p:blipFill>
        <p:spPr bwMode="auto">
          <a:xfrm>
            <a:off x="6035824" y="2385848"/>
            <a:ext cx="4774845" cy="392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01C80-784F-0518-5F96-F26A7BBA7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72"/>
          <a:stretch/>
        </p:blipFill>
        <p:spPr>
          <a:xfrm>
            <a:off x="513694" y="2093607"/>
            <a:ext cx="4541782" cy="4449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8816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BB608-9313-1DD9-DD74-9F81E9280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498C2C-21E0-4D63-71D6-09F4EC50EF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75AEC716-244F-01DA-AED7-77C970A1ED6D}"/>
              </a:ext>
            </a:extLst>
          </p:cNvPr>
          <p:cNvSpPr/>
          <p:nvPr/>
        </p:nvSpPr>
        <p:spPr>
          <a:xfrm>
            <a:off x="3741683" y="651640"/>
            <a:ext cx="6974393" cy="1550902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E156DA-9A15-8C1A-2035-2547BE6999BD}"/>
              </a:ext>
            </a:extLst>
          </p:cNvPr>
          <p:cNvSpPr txBox="1"/>
          <p:nvPr/>
        </p:nvSpPr>
        <p:spPr>
          <a:xfrm>
            <a:off x="3836276" y="725214"/>
            <a:ext cx="6974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23.12.2024 г.- 29.12.2024 г. Занятие по развитию речи «В гости к Азбуке»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№10)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продолжить знакомить детей с азбукой, закреплять полученные знания. 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76CD3A1F-93E9-DB58-FA41-3B1A280D2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891" y="99260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«Ступеньки к школе»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FA0602-5431-5923-5B87-C4DE71B94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2" t="11224" r="5033" b="9284"/>
          <a:stretch/>
        </p:blipFill>
        <p:spPr>
          <a:xfrm>
            <a:off x="6274676" y="3212015"/>
            <a:ext cx="3377125" cy="3120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BCAA24-988F-62B9-2CC1-552E066765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29" t="6944" r="8701" b="14393"/>
          <a:stretch/>
        </p:blipFill>
        <p:spPr>
          <a:xfrm>
            <a:off x="1162623" y="2684782"/>
            <a:ext cx="4519447" cy="292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026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2AC05-78B8-B0CE-1C2F-7F27A8262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FF672E-0E45-72F8-292A-6296EE378EA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7B2FED44-164D-F443-3AB9-663649384DFA}"/>
              </a:ext>
            </a:extLst>
          </p:cNvPr>
          <p:cNvSpPr/>
          <p:nvPr/>
        </p:nvSpPr>
        <p:spPr>
          <a:xfrm>
            <a:off x="3994690" y="756701"/>
            <a:ext cx="6974393" cy="156195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7EAF5-6519-14DA-29BF-CFEF4EF53C95}"/>
              </a:ext>
            </a:extLst>
          </p:cNvPr>
          <p:cNvSpPr txBox="1"/>
          <p:nvPr/>
        </p:nvSpPr>
        <p:spPr>
          <a:xfrm>
            <a:off x="4036237" y="814091"/>
            <a:ext cx="6974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30.12.2024 г.- 07.01.2025 г. Акция «Дети-детям: «Встречаем Рождество»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№3)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приобщение детей к традициям русской православной культуры, к празднику Рождества.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F06260B8-616B-C633-37FA-B7F1B4F58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890" y="99260"/>
            <a:ext cx="8679995" cy="62595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«Каникулярная неделя: находки вашего До (новогодние игры, традиции и творчество»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C5C8D7-E8BF-1F58-3186-664FECF44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8" r="132" b="9207"/>
          <a:stretch/>
        </p:blipFill>
        <p:spPr>
          <a:xfrm>
            <a:off x="431241" y="1796142"/>
            <a:ext cx="3288704" cy="4767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54DFB7-6FF3-3045-A5F9-0A6D90F53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>
          <a:xfrm>
            <a:off x="8484035" y="2569054"/>
            <a:ext cx="3337850" cy="3995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11841D-6B62-B849-5532-CBF8B0AE03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3"/>
          <a:stretch/>
        </p:blipFill>
        <p:spPr>
          <a:xfrm>
            <a:off x="4643786" y="2638718"/>
            <a:ext cx="3237472" cy="3925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133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67897-5FC7-1186-E186-008B88507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520" y="-55749"/>
            <a:ext cx="9144000" cy="924418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учебный модуль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5A11D4C-253D-BB49-BC6D-5DBD17FCC838}"/>
              </a:ext>
            </a:extLst>
          </p:cNvPr>
          <p:cNvGrpSpPr/>
          <p:nvPr/>
        </p:nvGrpSpPr>
        <p:grpSpPr>
          <a:xfrm>
            <a:off x="4648200" y="1288346"/>
            <a:ext cx="7370466" cy="1787168"/>
            <a:chOff x="3783437" y="311437"/>
            <a:chExt cx="8374814" cy="1548397"/>
          </a:xfrm>
        </p:grpSpPr>
        <p:sp>
          <p:nvSpPr>
            <p:cNvPr id="10" name="Прямоугольник: один усеченный угол 9">
              <a:extLst>
                <a:ext uri="{FF2B5EF4-FFF2-40B4-BE49-F238E27FC236}">
                  <a16:creationId xmlns:a16="http://schemas.microsoft.com/office/drawing/2014/main" id="{C39B8FD2-239F-A4F4-C22E-58E8E29DD156}"/>
                </a:ext>
              </a:extLst>
            </p:cNvPr>
            <p:cNvSpPr/>
            <p:nvPr/>
          </p:nvSpPr>
          <p:spPr>
            <a:xfrm>
              <a:off x="3783437" y="311437"/>
              <a:ext cx="8374814" cy="1548397"/>
            </a:xfrm>
            <a:prstGeom prst="snip1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FF3601-9D01-E496-83AD-2D652921A4C0}"/>
                </a:ext>
              </a:extLst>
            </p:cNvPr>
            <p:cNvSpPr txBox="1"/>
            <p:nvPr/>
          </p:nvSpPr>
          <p:spPr>
            <a:xfrm>
              <a:off x="3899167" y="397344"/>
              <a:ext cx="8143353" cy="1279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02.09.2024 г.- 08.09.2024 г. 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Досуговое мероприятие «Игрушки – не игрушки».</a:t>
              </a:r>
            </a:p>
            <a:p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i="1" dirty="0"/>
                <a:t>создать праздничную атмосферу, доброжелательную атмосферу для всех участников и благоприятные условия для адаптация обучающихся.  </a:t>
              </a:r>
            </a:p>
          </p:txBody>
        </p:sp>
      </p:grpSp>
      <p:sp>
        <p:nvSpPr>
          <p:cNvPr id="13" name="Подзаголовок 7">
            <a:extLst>
              <a:ext uri="{FF2B5EF4-FFF2-40B4-BE49-F238E27FC236}">
                <a16:creationId xmlns:a16="http://schemas.microsoft.com/office/drawing/2014/main" id="{69E1063B-DDE7-FBAB-0E11-2102FB05B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9988" y="836753"/>
            <a:ext cx="8603672" cy="676043"/>
          </a:xfrm>
        </p:spPr>
        <p:txBody>
          <a:bodyPr>
            <a:normAutofit fontScale="925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«День Знаний», «Здравствуй, детский сад»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C4DF6B-BF17-DB5F-EEED-0DCDD616B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4" t="23416"/>
          <a:stretch/>
        </p:blipFill>
        <p:spPr>
          <a:xfrm>
            <a:off x="149478" y="2161258"/>
            <a:ext cx="4302779" cy="318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9ECE4C-8084-610A-62D3-1ED698323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7"/>
          <a:stretch/>
        </p:blipFill>
        <p:spPr>
          <a:xfrm>
            <a:off x="4648200" y="3256418"/>
            <a:ext cx="7394320" cy="3211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7753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3B3A3-F773-E29E-A945-306280038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DAEF2B-F0C4-759F-88C9-C1DD9D05477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B48EADA1-DDC4-20E7-0A85-74CF386EC6F0}"/>
              </a:ext>
            </a:extLst>
          </p:cNvPr>
          <p:cNvSpPr/>
          <p:nvPr/>
        </p:nvSpPr>
        <p:spPr>
          <a:xfrm>
            <a:off x="5738648" y="1468529"/>
            <a:ext cx="5387596" cy="149538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CE777-1930-BDCF-9CCC-C6F09EEB5EBF}"/>
              </a:ext>
            </a:extLst>
          </p:cNvPr>
          <p:cNvSpPr txBox="1"/>
          <p:nvPr/>
        </p:nvSpPr>
        <p:spPr>
          <a:xfrm>
            <a:off x="5812221" y="1551941"/>
            <a:ext cx="5235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08.01.2025 г.- 12.01.2025 г. Развлечение «Веселая математика».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№6)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формирование и развитие математических способностей.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9FB847BF-EA3D-BC32-44D7-9EA57384F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9049" y="1002352"/>
            <a:ext cx="8743473" cy="466177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«Увлекательная математика»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80586-7A12-D36B-3E8B-6FCA99A29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116" y="66350"/>
            <a:ext cx="8818884" cy="101621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Четвертый учебный модуль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221FBF-6011-D286-8198-03C933A7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9"/>
          <a:stretch/>
        </p:blipFill>
        <p:spPr>
          <a:xfrm>
            <a:off x="798786" y="1468529"/>
            <a:ext cx="4424480" cy="5308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E621A14-74FB-926A-11E2-F2B7846A8A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66" y="3340059"/>
            <a:ext cx="4176717" cy="3132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0416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7D857-F4E6-3B32-B367-4BDE7973B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C4CAAD-5B93-9C6A-54F3-84D5556B01C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3EF61DD3-8D43-59FB-0334-70BADFA1D9F6}"/>
              </a:ext>
            </a:extLst>
          </p:cNvPr>
          <p:cNvSpPr/>
          <p:nvPr/>
        </p:nvSpPr>
        <p:spPr>
          <a:xfrm>
            <a:off x="3699641" y="703863"/>
            <a:ext cx="8040414" cy="121953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D5D98E-436F-7C06-73BA-43028D04804D}"/>
              </a:ext>
            </a:extLst>
          </p:cNvPr>
          <p:cNvSpPr txBox="1"/>
          <p:nvPr/>
        </p:nvSpPr>
        <p:spPr>
          <a:xfrm rot="10800000" flipV="1">
            <a:off x="3699641" y="703863"/>
            <a:ext cx="7788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13.01.2025 г.- 19.01.2025 г. Досуговое мероприятие «Зимние забавы»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№3)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сохранение и укрепление здоровья детей, стимулирование интереса к здоровому образу жизни.</a:t>
            </a:r>
          </a:p>
          <a:p>
            <a:r>
              <a:rPr lang="ru-RU" i="1" dirty="0"/>
              <a:t>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BE23068D-2943-E1EA-EFA5-C9AEFD8EC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97" y="154274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«Взаимодействие с родителями»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F061B2-B9CD-9FBA-624B-A16B5A301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5" y="2322708"/>
            <a:ext cx="5850237" cy="387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IMG-20250302-WA00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15013" r="10228"/>
          <a:stretch>
            <a:fillRect/>
          </a:stretch>
        </p:blipFill>
        <p:spPr bwMode="auto">
          <a:xfrm>
            <a:off x="6699564" y="2379910"/>
            <a:ext cx="4684379" cy="3816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124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1E3A7E-DAF7-6015-0145-3C3380648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03E053-22C8-3307-3BFE-087003E174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D6A305CF-6571-0F00-6107-F443CC3C6821}"/>
              </a:ext>
            </a:extLst>
          </p:cNvPr>
          <p:cNvSpPr/>
          <p:nvPr/>
        </p:nvSpPr>
        <p:spPr>
          <a:xfrm>
            <a:off x="3699641" y="703863"/>
            <a:ext cx="8040414" cy="121953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58EAF-5C35-453B-2C86-65DFDD6297C0}"/>
              </a:ext>
            </a:extLst>
          </p:cNvPr>
          <p:cNvSpPr txBox="1"/>
          <p:nvPr/>
        </p:nvSpPr>
        <p:spPr>
          <a:xfrm rot="10800000" flipV="1">
            <a:off x="3903425" y="670798"/>
            <a:ext cx="7788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20.01.2025 г.- 26.01.2025 г. Путешествие по «реке времени»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№10)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rgbClr val="333333"/>
                </a:solidFill>
                <a:effectLst/>
                <a:latin typeface="YS Text"/>
              </a:rPr>
              <a:t>освоение временных отношений</a:t>
            </a:r>
            <a:r>
              <a:rPr lang="ru-RU" b="0" i="1" dirty="0">
                <a:solidFill>
                  <a:srgbClr val="333333"/>
                </a:solidFill>
                <a:effectLst/>
                <a:latin typeface="YS Text"/>
              </a:rPr>
              <a:t> (представлений об историческом времени — от прошлого к настоящему). </a:t>
            </a:r>
            <a:endParaRPr lang="ru-RU" i="1" dirty="0"/>
          </a:p>
          <a:p>
            <a:r>
              <a:rPr lang="ru-RU" i="1" dirty="0"/>
              <a:t>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64DC9D66-4298-F79A-52F6-E5E06BA97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97" y="154274"/>
            <a:ext cx="8490025" cy="655023"/>
          </a:xfrm>
        </p:spPr>
        <p:txBody>
          <a:bodyPr>
            <a:normAutofit fontScale="925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«Инновационные технологии и практики»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A9A27B-DDF1-B200-42F5-F695F42C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" t="1524" r="7907"/>
          <a:stretch/>
        </p:blipFill>
        <p:spPr>
          <a:xfrm>
            <a:off x="6080165" y="2772965"/>
            <a:ext cx="5711623" cy="3280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D23E76-4476-59AD-E7DE-A092CFD6A3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/>
          <a:stretch/>
        </p:blipFill>
        <p:spPr>
          <a:xfrm>
            <a:off x="500407" y="2079282"/>
            <a:ext cx="5488214" cy="3280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2587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1A18E3-5BE5-E495-FB71-EA8E3AF6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E7A869-0AB7-F2CD-4B11-5D9E1678D0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3B1EFFFC-B01B-7B81-CD00-24B680F982D7}"/>
              </a:ext>
            </a:extLst>
          </p:cNvPr>
          <p:cNvSpPr/>
          <p:nvPr/>
        </p:nvSpPr>
        <p:spPr>
          <a:xfrm>
            <a:off x="5423335" y="703863"/>
            <a:ext cx="6316720" cy="1650454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F0AE8-4DE7-5F21-C3F1-95419ABF02AC}"/>
              </a:ext>
            </a:extLst>
          </p:cNvPr>
          <p:cNvSpPr txBox="1"/>
          <p:nvPr/>
        </p:nvSpPr>
        <p:spPr>
          <a:xfrm rot="10800000" flipV="1">
            <a:off x="5423335" y="843143"/>
            <a:ext cx="6064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27.01.2025 г.- 02.02.2025 г. Тематическое занятие «День снятия блокады Ленинграда».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№6)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ознакомление с историческими фактами о блокаде Ленинграда.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CD07C5B3-EE5A-F78B-05E1-0309EF5FC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97" y="154274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«Моя Россия»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C437B2-3C59-2C35-F571-95B62FAD8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8" b="4326"/>
          <a:stretch/>
        </p:blipFill>
        <p:spPr>
          <a:xfrm>
            <a:off x="353364" y="1581807"/>
            <a:ext cx="4881628" cy="504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0466E8-815E-DDDD-F4B5-882A4A04C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8048"/>
            <a:ext cx="4593021" cy="4133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8947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54726-5A90-C5A8-B482-31862F5E1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8127F3-794D-6808-2FB9-8D13F0F074F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640327B9-0AC9-836B-80DA-27E4DA7A21C6}"/>
              </a:ext>
            </a:extLst>
          </p:cNvPr>
          <p:cNvSpPr/>
          <p:nvPr/>
        </p:nvSpPr>
        <p:spPr>
          <a:xfrm>
            <a:off x="3678621" y="620110"/>
            <a:ext cx="8061434" cy="199696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69B752-5728-0C53-5753-6F9E5F0E9D19}"/>
              </a:ext>
            </a:extLst>
          </p:cNvPr>
          <p:cNvSpPr txBox="1"/>
          <p:nvPr/>
        </p:nvSpPr>
        <p:spPr>
          <a:xfrm rot="10800000" flipV="1">
            <a:off x="3678621" y="706401"/>
            <a:ext cx="78827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03.02.2025 г.- 09.02.2025 г. Исследовательская лаборатория «В научной лаборатории»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№9)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формирование и расширение представлений у дошкольников представлений об объектах живой и неживой природы через практическое самостоятельное познание.  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D784D18F-1F55-F576-3F67-259DB303B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97" y="154274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Экспериментариум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863DB7-DA09-1070-CFF4-DDC471158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34" r="2096"/>
          <a:stretch/>
        </p:blipFill>
        <p:spPr>
          <a:xfrm>
            <a:off x="5023946" y="3252943"/>
            <a:ext cx="6264164" cy="3192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137246-4F56-5544-09A7-349937CDF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0" y="2755016"/>
            <a:ext cx="4028233" cy="2680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4925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A4F2D-8A49-CE79-56E9-B0CB99F7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351C98-69CF-7825-2C34-6F21140721D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89A1643E-604F-B191-AC62-C6EA5F4CEDC9}"/>
              </a:ext>
            </a:extLst>
          </p:cNvPr>
          <p:cNvSpPr/>
          <p:nvPr/>
        </p:nvSpPr>
        <p:spPr>
          <a:xfrm>
            <a:off x="3678621" y="784484"/>
            <a:ext cx="8061434" cy="1234871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C4956-16F5-3616-3859-A3DEA37EB60C}"/>
              </a:ext>
            </a:extLst>
          </p:cNvPr>
          <p:cNvSpPr txBox="1"/>
          <p:nvPr/>
        </p:nvSpPr>
        <p:spPr>
          <a:xfrm rot="10800000" flipV="1">
            <a:off x="3678621" y="819025"/>
            <a:ext cx="7882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10.02.2025 г.- 16.02.2025 г. Занятие «Составление ребусов»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№5)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развитие речи у детей старшего дошкольного возраста по средством составления и решения ребусов.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93877BAD-C87C-7373-01E9-43C6C79CE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97" y="154274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«Мир фантазий и слов»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C49D6A-0B0E-F878-80F8-4769CB829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4639" r="1607" b="11828"/>
          <a:stretch/>
        </p:blipFill>
        <p:spPr>
          <a:xfrm>
            <a:off x="608371" y="2159583"/>
            <a:ext cx="4656083" cy="3279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82B956-395C-58E8-8A74-4ABA75FDD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84" y="2833727"/>
            <a:ext cx="6654538" cy="3659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4726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F6BD4-DAB3-8DEB-FE22-B43B0500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5BB580-B148-7436-9B04-F1CD07D1747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B3675DF3-2795-65D4-C643-3B4EB8CC6184}"/>
              </a:ext>
            </a:extLst>
          </p:cNvPr>
          <p:cNvSpPr/>
          <p:nvPr/>
        </p:nvSpPr>
        <p:spPr>
          <a:xfrm>
            <a:off x="3415862" y="784484"/>
            <a:ext cx="8626660" cy="1892827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4E281-4E71-218F-EADD-455B9C57EBAC}"/>
              </a:ext>
            </a:extLst>
          </p:cNvPr>
          <p:cNvSpPr txBox="1"/>
          <p:nvPr/>
        </p:nvSpPr>
        <p:spPr>
          <a:xfrm rot="10800000" flipV="1">
            <a:off x="3552497" y="922984"/>
            <a:ext cx="8008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17.02.2025 г.- 24.02.2025 г. Праздник, посвященный Дню защитника Отечества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(старшие, подготовительные группы)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Формировать представление детей о празднике, об особенностях военной службы, о родах войск. Воспитывать чувство гордости и уважения к Российской армии, Российскому флагу, к Родине, патриотические чувства, волевые качества, выдержку, настойчивость. 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79AA91CC-7125-6BB1-B5F3-5F14BE9D1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497" y="154274"/>
            <a:ext cx="8490025" cy="65502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«Каникулярная неделя: находки вашего ДО (чтение стихотворений, приуроченное ко Дню защитника Отечества»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FF08B5-A3E6-515C-C6DF-7BB5FE77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38112" b="38400"/>
          <a:stretch>
            <a:fillRect/>
          </a:stretch>
        </p:blipFill>
        <p:spPr bwMode="auto">
          <a:xfrm>
            <a:off x="6860480" y="3237711"/>
            <a:ext cx="5182042" cy="3249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219CBD3A-3939-AC3D-1775-C7BDE5BE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4"/>
          <a:stretch>
            <a:fillRect/>
          </a:stretch>
        </p:blipFill>
        <p:spPr bwMode="auto">
          <a:xfrm>
            <a:off x="1687230" y="3237711"/>
            <a:ext cx="4936687" cy="3272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51C20F3-F85B-76EB-F3D5-540F9689A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21734" b="29958"/>
          <a:stretch/>
        </p:blipFill>
        <p:spPr bwMode="auto">
          <a:xfrm>
            <a:off x="33018" y="1597572"/>
            <a:ext cx="3308424" cy="232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536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4C34BA-5A3E-31D2-1803-58E30F01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7353FA-4B2E-3EEF-E27C-56B5F4C864B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87F11653-43C7-A0B9-69D2-EC1B2ABBBE9F}"/>
              </a:ext>
            </a:extLst>
          </p:cNvPr>
          <p:cNvSpPr/>
          <p:nvPr/>
        </p:nvSpPr>
        <p:spPr>
          <a:xfrm>
            <a:off x="3468414" y="1220666"/>
            <a:ext cx="8626660" cy="714789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66502-EDCC-F7BE-3CE2-2687E8DDCFA9}"/>
              </a:ext>
            </a:extLst>
          </p:cNvPr>
          <p:cNvSpPr txBox="1"/>
          <p:nvPr/>
        </p:nvSpPr>
        <p:spPr>
          <a:xfrm rot="10800000" flipV="1">
            <a:off x="3468414" y="1289123"/>
            <a:ext cx="800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25.02.2025 г.- 02.03.2025 г. День рассказывания сказок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формировать интерес и любовь к устному народному творчеству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A00A5558-7A21-5F47-4F78-6E529BC41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4" y="748723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«Ступеньки к школе»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5690C-9EF8-0867-2FD8-0B9EF7594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1779" y="-155202"/>
            <a:ext cx="8818884" cy="101621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Пятый учебный модуль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BD682-8FA4-8C0B-7340-1D0E1845C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>
          <a:xfrm>
            <a:off x="515646" y="2324364"/>
            <a:ext cx="5032301" cy="3374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 descr="IMG-20250303-WA0029">
            <a:extLst>
              <a:ext uri="{FF2B5EF4-FFF2-40B4-BE49-F238E27FC236}">
                <a16:creationId xmlns:a16="http://schemas.microsoft.com/office/drawing/2014/main" id="{E0870992-3F95-4065-BBBC-9CB7DFF2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t="6850" r="20872" b="3767"/>
          <a:stretch>
            <a:fillRect/>
          </a:stretch>
        </p:blipFill>
        <p:spPr bwMode="auto">
          <a:xfrm>
            <a:off x="6426607" y="2324364"/>
            <a:ext cx="5282067" cy="3374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087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5AB5B-FFF3-B92F-1565-7E8F1EB0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B787C9-44D4-F89B-AF83-9FC93ABDE33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882CE618-120B-6FD3-CCEE-97F3C9C39191}"/>
              </a:ext>
            </a:extLst>
          </p:cNvPr>
          <p:cNvSpPr/>
          <p:nvPr/>
        </p:nvSpPr>
        <p:spPr>
          <a:xfrm>
            <a:off x="3415862" y="603152"/>
            <a:ext cx="8626660" cy="1362282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DD040-5E46-8A97-34BF-C99E117E405A}"/>
              </a:ext>
            </a:extLst>
          </p:cNvPr>
          <p:cNvSpPr txBox="1"/>
          <p:nvPr/>
        </p:nvSpPr>
        <p:spPr>
          <a:xfrm rot="10800000" flipV="1">
            <a:off x="3415861" y="701225"/>
            <a:ext cx="8542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03.03.2025 г.- 09.03.2025 г. Секреты обыкновенной бумаги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№9)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сформировать представления детей о бумаге, разных её видах, качествах и свойствах.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44B22D3E-D435-EFE6-DF33-014EBDF54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4" y="90677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«Творческая лаборатория»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98CD63-562E-59B6-971F-1D3A2F5B2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96" y="2166587"/>
            <a:ext cx="4944927" cy="3708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AB76EA4-D459-C8C9-9F6A-145F239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9380" y="2166587"/>
            <a:ext cx="3329445" cy="4439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9920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BCC34-82B1-6F35-5579-480229EE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B9C655-76C9-A25D-A2A9-5B2604EE437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794EAAA9-E264-2630-5CF5-9AFB745B6647}"/>
              </a:ext>
            </a:extLst>
          </p:cNvPr>
          <p:cNvSpPr/>
          <p:nvPr/>
        </p:nvSpPr>
        <p:spPr>
          <a:xfrm>
            <a:off x="3415862" y="603152"/>
            <a:ext cx="8542577" cy="1074742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F12030-CB46-75C2-415C-41507C3FB09B}"/>
              </a:ext>
            </a:extLst>
          </p:cNvPr>
          <p:cNvSpPr txBox="1"/>
          <p:nvPr/>
        </p:nvSpPr>
        <p:spPr>
          <a:xfrm rot="10800000" flipV="1">
            <a:off x="3428999" y="645525"/>
            <a:ext cx="851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11.03.2025 г.- 15.03.2025 г. Исследовательская лаборатория «Природные явления».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№6)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расширение и обобщение знаний о природных явлениях.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9995196A-286F-58A2-7253-2AC4C2CB5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4" y="90677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Экспериментариум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973EEB-3333-0126-6756-BBB9B9209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9" r="8165"/>
          <a:stretch/>
        </p:blipFill>
        <p:spPr>
          <a:xfrm>
            <a:off x="6891057" y="2372246"/>
            <a:ext cx="3816651" cy="398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2E0874-14AA-1546-9510-E4FB8CDF4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8" b="1015"/>
          <a:stretch/>
        </p:blipFill>
        <p:spPr>
          <a:xfrm>
            <a:off x="1606389" y="1879181"/>
            <a:ext cx="4606371" cy="448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3428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27B2E-46D7-C6D1-A609-28D0FFB89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4C463-1BB8-D2C0-B16B-26C5F3616CB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FC365797-181E-3BB2-2C20-EA31E06B3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849" y="154274"/>
            <a:ext cx="8603672" cy="67604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«Мир без опасностей»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BD0A3F0-AA20-2B08-ACFF-701FDA777BB9}"/>
              </a:ext>
            </a:extLst>
          </p:cNvPr>
          <p:cNvGrpSpPr/>
          <p:nvPr/>
        </p:nvGrpSpPr>
        <p:grpSpPr>
          <a:xfrm>
            <a:off x="3667707" y="679796"/>
            <a:ext cx="8374814" cy="1548397"/>
            <a:chOff x="3667707" y="679796"/>
            <a:chExt cx="8374814" cy="1548397"/>
          </a:xfrm>
        </p:grpSpPr>
        <p:sp>
          <p:nvSpPr>
            <p:cNvPr id="7" name="Прямоугольник: один усеченный угол 6">
              <a:extLst>
                <a:ext uri="{FF2B5EF4-FFF2-40B4-BE49-F238E27FC236}">
                  <a16:creationId xmlns:a16="http://schemas.microsoft.com/office/drawing/2014/main" id="{3BB38492-4323-28E0-0D11-7A3E47F2722E}"/>
                </a:ext>
              </a:extLst>
            </p:cNvPr>
            <p:cNvSpPr/>
            <p:nvPr/>
          </p:nvSpPr>
          <p:spPr>
            <a:xfrm>
              <a:off x="3667707" y="679796"/>
              <a:ext cx="8374814" cy="1548397"/>
            </a:xfrm>
            <a:prstGeom prst="snip1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8DE5D8-293E-EF70-7CB2-13A1F5710ABD}"/>
                </a:ext>
              </a:extLst>
            </p:cNvPr>
            <p:cNvSpPr txBox="1"/>
            <p:nvPr/>
          </p:nvSpPr>
          <p:spPr>
            <a:xfrm>
              <a:off x="3794603" y="706401"/>
              <a:ext cx="814335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09.09.2024 г.- 15.09.2024 г. 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Занятия по ознакомлению с окружающим миром «Я пешеход- я пассажир»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(старшая группа №3)</a:t>
              </a:r>
            </a:p>
            <a:p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i="1" dirty="0"/>
                <a:t>формирование представлений о безопасности дорожного движения при передвижении по улицам и дорогам.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1A0F96-98C9-1B7D-40E0-D965A6F6F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35" y="2459293"/>
            <a:ext cx="5269356" cy="3952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06F046-770A-234E-374A-BCAFF2A2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t="28991" r="12730" b="27228"/>
          <a:stretch/>
        </p:blipFill>
        <p:spPr>
          <a:xfrm>
            <a:off x="626409" y="2254798"/>
            <a:ext cx="5295956" cy="426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3322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3E3A4-8253-2D54-9240-020BE74EF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A9B5D0-DAD8-A43E-9846-793150F62EF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21A84F27-B014-4441-A243-DC964A5289EB}"/>
              </a:ext>
            </a:extLst>
          </p:cNvPr>
          <p:cNvSpPr/>
          <p:nvPr/>
        </p:nvSpPr>
        <p:spPr>
          <a:xfrm>
            <a:off x="3415862" y="603152"/>
            <a:ext cx="8542577" cy="158057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34DA6-2291-C6B6-C7BF-3DDB0909EA89}"/>
              </a:ext>
            </a:extLst>
          </p:cNvPr>
          <p:cNvSpPr txBox="1"/>
          <p:nvPr/>
        </p:nvSpPr>
        <p:spPr>
          <a:xfrm rot="10800000" flipV="1">
            <a:off x="3526220" y="706401"/>
            <a:ext cx="8516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17.03.2025 г.- 23.03.2025 г. Занятия в рамках кружка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Здоровейка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№3)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формирование навыков здорового образа жизни, повышение физической подготовленности и уровня здоровья при одновременном развитии умственных способностей. 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A5BECA23-BEB2-5E88-0402-103295713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4" y="90677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«Спортивная карусель»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4D5BD6-0ABD-6951-A01E-AB6823FB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43985"/>
          <a:stretch/>
        </p:blipFill>
        <p:spPr>
          <a:xfrm>
            <a:off x="149478" y="2490951"/>
            <a:ext cx="6392917" cy="3841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BA5E92-CB1E-6124-14CD-3B5EA07A8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6810"/>
          <a:stretch/>
        </p:blipFill>
        <p:spPr>
          <a:xfrm>
            <a:off x="7031421" y="2490950"/>
            <a:ext cx="4018295" cy="420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0940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D8D68-B303-4E0B-2E5B-D651F22C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6A19A-A04D-B004-A0BC-7A077B65186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235DBF2B-AFBC-EE9D-9142-029398B0C175}"/>
              </a:ext>
            </a:extLst>
          </p:cNvPr>
          <p:cNvSpPr/>
          <p:nvPr/>
        </p:nvSpPr>
        <p:spPr>
          <a:xfrm>
            <a:off x="3415862" y="603152"/>
            <a:ext cx="8542577" cy="158057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F7AAC-1B02-DB31-A8EE-D71A64A17BE2}"/>
              </a:ext>
            </a:extLst>
          </p:cNvPr>
          <p:cNvSpPr txBox="1"/>
          <p:nvPr/>
        </p:nvSpPr>
        <p:spPr>
          <a:xfrm rot="10800000" flipV="1">
            <a:off x="3526220" y="706401"/>
            <a:ext cx="8516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24.03.2025 г.- 30.03.2025 г. Показ сказки на новый лад «Теремок или сказка о дружбе»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№5)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способствовать формированию умения детей отражать некоторые действия и имитировать действия персонажей.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D564ED3D-D92F-0E86-BCED-0973A8060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4" y="90677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«Театр детей»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95CFA9-F2A2-C88A-46C7-68374386F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16399" r="15001"/>
          <a:stretch/>
        </p:blipFill>
        <p:spPr>
          <a:xfrm>
            <a:off x="294289" y="2469930"/>
            <a:ext cx="7171453" cy="4233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C3172A-B438-CAA2-90F2-9419D4ABF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0873" r="35441" b="43448"/>
          <a:stretch/>
        </p:blipFill>
        <p:spPr>
          <a:xfrm>
            <a:off x="7687150" y="3008607"/>
            <a:ext cx="4193628" cy="3132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1455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96FB1-9CEA-4EC0-BD51-60A3CD99C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B3E58-8A8F-8211-EDDB-832BEC6924D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5AA8B1AE-CA29-BFFC-C072-60CD1F263F09}"/>
              </a:ext>
            </a:extLst>
          </p:cNvPr>
          <p:cNvSpPr/>
          <p:nvPr/>
        </p:nvSpPr>
        <p:spPr>
          <a:xfrm>
            <a:off x="3415862" y="603152"/>
            <a:ext cx="8542577" cy="158057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70813-D8FC-A309-B1C8-94BB6DBC486F}"/>
              </a:ext>
            </a:extLst>
          </p:cNvPr>
          <p:cNvSpPr txBox="1"/>
          <p:nvPr/>
        </p:nvSpPr>
        <p:spPr>
          <a:xfrm rot="10800000" flipV="1">
            <a:off x="3526220" y="706401"/>
            <a:ext cx="8516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03.2025 г.- 06.04.2025 г. Игра по развитию финансовой грамотности для детей старшего дошкольного возраста «Путешествие по сказкам»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(подготовительная группа №10)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формирование финансовой культуры и азов финансовой грамотности у старших дошкольников.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A9A03AA6-783A-0E58-949D-2169B45CF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4" y="90677"/>
            <a:ext cx="8490025" cy="65502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«Увлекательная математика»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0CD76-C226-9F7B-6AA4-39B801ED9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t="10191"/>
          <a:stretch/>
        </p:blipFill>
        <p:spPr>
          <a:xfrm>
            <a:off x="412236" y="2401868"/>
            <a:ext cx="4937529" cy="410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2750A-D3D6-6094-2E36-1EF957FD3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25824" r="22701"/>
          <a:stretch/>
        </p:blipFill>
        <p:spPr>
          <a:xfrm>
            <a:off x="5728137" y="2269728"/>
            <a:ext cx="5854264" cy="4372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626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2A320-9DCA-93B1-6751-2ABC2B5D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24CFBC-FF1B-73C7-1483-AD134FAFC2B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A159EF39-FF7D-9F27-EA27-1D571A70DF07}"/>
              </a:ext>
            </a:extLst>
          </p:cNvPr>
          <p:cNvSpPr/>
          <p:nvPr/>
        </p:nvSpPr>
        <p:spPr>
          <a:xfrm>
            <a:off x="3526220" y="833367"/>
            <a:ext cx="8542577" cy="1227289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36780-0498-0993-B02B-E711DFCECE08}"/>
              </a:ext>
            </a:extLst>
          </p:cNvPr>
          <p:cNvSpPr txBox="1"/>
          <p:nvPr/>
        </p:nvSpPr>
        <p:spPr>
          <a:xfrm rot="10800000" flipV="1">
            <a:off x="3675698" y="985346"/>
            <a:ext cx="851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07.04.2025 г.- 13.04.2025 г. Досуговое мероприятие «Космическое путешествие»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расширить представления участников о космосе и космонавтике, воспитать у детей чувство гордости за подвиги покорителей космоса.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6E42FDB6-C5C5-3344-29B7-F1CBDD8C3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4" y="90677"/>
            <a:ext cx="8490025" cy="65502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«Каникулярная неделя: находки нашего ДО (игры и творчество, приуроченные ко Дню космонавтики»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11F36-51DC-270B-DEA7-FF376D01D7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82" t="17028" r="6233" b="16381"/>
          <a:stretch/>
        </p:blipFill>
        <p:spPr>
          <a:xfrm>
            <a:off x="7063377" y="2212634"/>
            <a:ext cx="4941458" cy="304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C46540-D23C-F45B-E126-FD9A0D317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62" t="9345" r="13492" b="15898"/>
          <a:stretch/>
        </p:blipFill>
        <p:spPr>
          <a:xfrm>
            <a:off x="3468414" y="3427704"/>
            <a:ext cx="4078014" cy="3321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61A046-5766-DFA0-0A52-C395495B69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983" r="7028" b="56570"/>
          <a:stretch/>
        </p:blipFill>
        <p:spPr>
          <a:xfrm>
            <a:off x="187165" y="1621797"/>
            <a:ext cx="3488534" cy="304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08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63ADF-1769-7A56-7395-23F0C9CD3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B1FD52-0946-5DE0-DD4F-6BA74B4B825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65D8A1A8-89F7-9BDB-993C-A5A7F87CD1F2}"/>
              </a:ext>
            </a:extLst>
          </p:cNvPr>
          <p:cNvSpPr/>
          <p:nvPr/>
        </p:nvSpPr>
        <p:spPr>
          <a:xfrm>
            <a:off x="3554190" y="1470135"/>
            <a:ext cx="8351697" cy="1227289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3F6AE-B430-F81D-B462-A8C8C5BD0938}"/>
              </a:ext>
            </a:extLst>
          </p:cNvPr>
          <p:cNvSpPr txBox="1"/>
          <p:nvPr/>
        </p:nvSpPr>
        <p:spPr>
          <a:xfrm rot="10800000" flipV="1">
            <a:off x="3610301" y="1591746"/>
            <a:ext cx="8119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14.04.2025 г.- 20.04.2025 г. Акция «Чистый двор»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Воспитывать потребность принимать личное участие в сохранности окружающей среды родного детского сада, воспитывать уважение к труду.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896853CB-D9C4-EF44-A008-C996A7BDD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5862" y="1076894"/>
            <a:ext cx="8490025" cy="550426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«Взаимодействие с родителями»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132AE8-475F-9A91-F88F-978D326A9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7719" y="-33039"/>
            <a:ext cx="8818884" cy="101621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Шестой учебный модуль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63" y="3230918"/>
            <a:ext cx="3953759" cy="2967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26" y="2819034"/>
            <a:ext cx="3793537" cy="2848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7" y="2083779"/>
            <a:ext cx="3265849" cy="4354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9497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267172" y="208595"/>
            <a:ext cx="3643925" cy="1321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19439" y="2993457"/>
            <a:ext cx="5642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3513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BF8815-5981-98E8-54D0-66DB7685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250085-FD34-80A6-B3F1-4331A18F7E0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5D106568-B9F2-2AB2-9F5F-B1E2DF80D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849" y="154274"/>
            <a:ext cx="8603672" cy="67604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«Спортивная карусель»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C2717C9-CCA0-02FE-BEF0-166E69EADD87}"/>
              </a:ext>
            </a:extLst>
          </p:cNvPr>
          <p:cNvGrpSpPr/>
          <p:nvPr/>
        </p:nvGrpSpPr>
        <p:grpSpPr>
          <a:xfrm>
            <a:off x="3667707" y="679796"/>
            <a:ext cx="8374814" cy="1369721"/>
            <a:chOff x="3667707" y="679796"/>
            <a:chExt cx="8374814" cy="1548397"/>
          </a:xfrm>
        </p:grpSpPr>
        <p:sp>
          <p:nvSpPr>
            <p:cNvPr id="7" name="Прямоугольник: один усеченный угол 6">
              <a:extLst>
                <a:ext uri="{FF2B5EF4-FFF2-40B4-BE49-F238E27FC236}">
                  <a16:creationId xmlns:a16="http://schemas.microsoft.com/office/drawing/2014/main" id="{CAE0AF02-63EB-CD55-CD7A-C28010B60D13}"/>
                </a:ext>
              </a:extLst>
            </p:cNvPr>
            <p:cNvSpPr/>
            <p:nvPr/>
          </p:nvSpPr>
          <p:spPr>
            <a:xfrm>
              <a:off x="3667707" y="679796"/>
              <a:ext cx="8374814" cy="1548397"/>
            </a:xfrm>
            <a:prstGeom prst="snip1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87E019-4350-6201-47AD-A1158BF702BF}"/>
                </a:ext>
              </a:extLst>
            </p:cNvPr>
            <p:cNvSpPr txBox="1"/>
            <p:nvPr/>
          </p:nvSpPr>
          <p:spPr>
            <a:xfrm>
              <a:off x="3794603" y="706401"/>
              <a:ext cx="8143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16.09.2024 г.- 22.09.2024 г. 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Досуговое мероприятие «Путешествие в город здоровья»</a:t>
              </a:r>
            </a:p>
            <a:p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i="1" dirty="0"/>
                <a:t>формирование представлений о безопасности дорожного движения при передвижении по улицам и дорогам.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17A6B8-2B51-C63C-3810-C7ECF6006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64" y="3079531"/>
            <a:ext cx="6306571" cy="3239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IMG-20250303-WA0020">
            <a:extLst>
              <a:ext uri="{FF2B5EF4-FFF2-40B4-BE49-F238E27FC236}">
                <a16:creationId xmlns:a16="http://schemas.microsoft.com/office/drawing/2014/main" id="{03C310C9-25B6-6AC1-1F36-3E213CDBB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22951" r="23647" b="26520"/>
          <a:stretch>
            <a:fillRect/>
          </a:stretch>
        </p:blipFill>
        <p:spPr bwMode="auto">
          <a:xfrm>
            <a:off x="379864" y="2312614"/>
            <a:ext cx="4903695" cy="3373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1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E5890-85B0-C212-AE18-3BD3A449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8CE838-3787-F820-EFE1-9FD7FE22653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D230AD6A-F1A2-FF96-2327-CF95E8EBC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849" y="154274"/>
            <a:ext cx="8603672" cy="67604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«Увлекательная математика»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B079553-1429-5E7F-B478-E3F37EB8DEFA}"/>
              </a:ext>
            </a:extLst>
          </p:cNvPr>
          <p:cNvGrpSpPr/>
          <p:nvPr/>
        </p:nvGrpSpPr>
        <p:grpSpPr>
          <a:xfrm>
            <a:off x="3667707" y="679796"/>
            <a:ext cx="8374814" cy="2273611"/>
            <a:chOff x="3667707" y="679796"/>
            <a:chExt cx="8374814" cy="1727840"/>
          </a:xfrm>
        </p:grpSpPr>
        <p:sp>
          <p:nvSpPr>
            <p:cNvPr id="7" name="Прямоугольник: один усеченный угол 6">
              <a:extLst>
                <a:ext uri="{FF2B5EF4-FFF2-40B4-BE49-F238E27FC236}">
                  <a16:creationId xmlns:a16="http://schemas.microsoft.com/office/drawing/2014/main" id="{DC20C8BF-6520-4940-4961-91FE5F2EF04C}"/>
                </a:ext>
              </a:extLst>
            </p:cNvPr>
            <p:cNvSpPr/>
            <p:nvPr/>
          </p:nvSpPr>
          <p:spPr>
            <a:xfrm>
              <a:off x="3667707" y="679796"/>
              <a:ext cx="8374814" cy="1548397"/>
            </a:xfrm>
            <a:prstGeom prst="snip1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C66725-14FC-1F0C-1820-1DAFB90DA41A}"/>
                </a:ext>
              </a:extLst>
            </p:cNvPr>
            <p:cNvSpPr txBox="1"/>
            <p:nvPr/>
          </p:nvSpPr>
          <p:spPr>
            <a:xfrm>
              <a:off x="3794603" y="706401"/>
              <a:ext cx="8143353" cy="1701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23.09.2024 г.- 29.09.2024 г. 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Занятие по математике «Число и цифра 6»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(старшая группа №5)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dirty="0"/>
                <a:t>познакомить с образованием числа 6; учить называть числительные по порядку, правильно соотносить числительные с предметами, словами, определять положение предмета: «рядом», «сбоку», находить в окружении предметы четырехугольной формы.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A7DBD6-A944-FD37-F18E-8CD2DE26E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0" y="2785669"/>
            <a:ext cx="5139558" cy="3854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9DB28E-797E-1076-6384-B40CA92134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67" y="2785668"/>
            <a:ext cx="5139558" cy="3854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300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BBEC9-CDCD-753E-C714-E4518E560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340BCD-CC69-5214-5374-65B2BD5B3BE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6C861E1-8B5D-2834-6D98-6AC5A8863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849" y="154274"/>
            <a:ext cx="8603672" cy="67604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«Ступеньки к школе»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FDF4277-3BD6-B269-DB4C-90526C2BE81A}"/>
              </a:ext>
            </a:extLst>
          </p:cNvPr>
          <p:cNvGrpSpPr/>
          <p:nvPr/>
        </p:nvGrpSpPr>
        <p:grpSpPr>
          <a:xfrm>
            <a:off x="5793030" y="830317"/>
            <a:ext cx="6142557" cy="1621970"/>
            <a:chOff x="3667707" y="679796"/>
            <a:chExt cx="8374814" cy="1548397"/>
          </a:xfrm>
        </p:grpSpPr>
        <p:sp>
          <p:nvSpPr>
            <p:cNvPr id="7" name="Прямоугольник: один усеченный угол 6">
              <a:extLst>
                <a:ext uri="{FF2B5EF4-FFF2-40B4-BE49-F238E27FC236}">
                  <a16:creationId xmlns:a16="http://schemas.microsoft.com/office/drawing/2014/main" id="{F1980DE9-8A2F-A123-DA86-4483600912F2}"/>
                </a:ext>
              </a:extLst>
            </p:cNvPr>
            <p:cNvSpPr/>
            <p:nvPr/>
          </p:nvSpPr>
          <p:spPr>
            <a:xfrm>
              <a:off x="3667707" y="679796"/>
              <a:ext cx="8374814" cy="1548397"/>
            </a:xfrm>
            <a:prstGeom prst="snip1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09D003-8E94-078B-C7A0-C7E759413838}"/>
                </a:ext>
              </a:extLst>
            </p:cNvPr>
            <p:cNvSpPr txBox="1"/>
            <p:nvPr/>
          </p:nvSpPr>
          <p:spPr>
            <a:xfrm>
              <a:off x="3794603" y="706401"/>
              <a:ext cx="8143353" cy="100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30.09.2024 г.- 06.10.2024 г. Занятия кружка «АБВГДЕЙКА» 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(подготовительная группа №6)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dirty="0"/>
                <a:t>формирование компетенций дошкольников, которые необходимы для успешной самореализации ребенка в начальной школе.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D8549-0F4B-A741-2880-D423A8A14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26014" r="2067"/>
          <a:stretch/>
        </p:blipFill>
        <p:spPr>
          <a:xfrm>
            <a:off x="149479" y="1501670"/>
            <a:ext cx="5536618" cy="3426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C0313B-EDC8-D4BC-707E-7A655F6C4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27126" r="6643" b="15249"/>
          <a:stretch/>
        </p:blipFill>
        <p:spPr>
          <a:xfrm>
            <a:off x="4784554" y="3143971"/>
            <a:ext cx="7257967" cy="3450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877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C5E5E-3804-974F-FC75-AD462CF4B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60D2A-B94B-EA55-FC9D-E0E72E5429E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12C6681-3D1A-BB64-EE4A-7CE5199CB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849" y="154274"/>
            <a:ext cx="8603672" cy="67604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«Каникулярная неделя: находки вашего ДО»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(творческая лаборатория)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B02633E-4F9A-AEF6-ED09-41AA29ECCB37}"/>
              </a:ext>
            </a:extLst>
          </p:cNvPr>
          <p:cNvGrpSpPr/>
          <p:nvPr/>
        </p:nvGrpSpPr>
        <p:grpSpPr>
          <a:xfrm>
            <a:off x="3815254" y="830317"/>
            <a:ext cx="8227267" cy="1566042"/>
            <a:chOff x="3667707" y="679796"/>
            <a:chExt cx="8374814" cy="2302853"/>
          </a:xfrm>
        </p:grpSpPr>
        <p:sp>
          <p:nvSpPr>
            <p:cNvPr id="7" name="Прямоугольник: один усеченный угол 6">
              <a:extLst>
                <a:ext uri="{FF2B5EF4-FFF2-40B4-BE49-F238E27FC236}">
                  <a16:creationId xmlns:a16="http://schemas.microsoft.com/office/drawing/2014/main" id="{730837CD-D7ED-5757-1BD7-1A5A4F8C94FB}"/>
                </a:ext>
              </a:extLst>
            </p:cNvPr>
            <p:cNvSpPr/>
            <p:nvPr/>
          </p:nvSpPr>
          <p:spPr>
            <a:xfrm>
              <a:off x="3667707" y="679796"/>
              <a:ext cx="8374814" cy="2302853"/>
            </a:xfrm>
            <a:prstGeom prst="snip1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F6CEE0-9C5A-728B-EED9-D2961085F7AE}"/>
                </a:ext>
              </a:extLst>
            </p:cNvPr>
            <p:cNvSpPr txBox="1"/>
            <p:nvPr/>
          </p:nvSpPr>
          <p:spPr>
            <a:xfrm>
              <a:off x="3783436" y="679796"/>
              <a:ext cx="8143353" cy="1687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07.10.2024 г.- 13.10.2024 г. Проектная деятельность «Осенняя палитра»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(подготовительная группа №10)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b="0" i="0" dirty="0">
                  <a:solidFill>
                    <a:srgbClr val="333333"/>
                  </a:solidFill>
                  <a:effectLst/>
                  <a:latin typeface="YS Text"/>
                </a:rPr>
                <a:t> </a:t>
              </a:r>
              <a:r>
                <a:rPr lang="ru-RU" b="0" i="1" dirty="0">
                  <a:solidFill>
                    <a:srgbClr val="333333"/>
                  </a:solidFill>
                  <a:effectLst/>
                  <a:latin typeface="YS Text"/>
                </a:rPr>
                <a:t>развивать художественно-творческие способности через обогащение выразительности детских работ с использованием поэтических и музыкальных произведений. </a:t>
              </a:r>
              <a:endParaRPr lang="ru-RU" i="1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58000C-9E6A-090E-F7C3-9E7BB0C76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5"/>
          <a:stretch/>
        </p:blipFill>
        <p:spPr>
          <a:xfrm>
            <a:off x="415018" y="2827284"/>
            <a:ext cx="6295046" cy="3715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062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969AC-EC13-2E66-2EDA-88D1FE0ED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0039E-D75D-3972-765C-85C9A36ED4A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17633A-6822-B356-A726-8B3C23CF4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7224" y="0"/>
            <a:ext cx="9144000" cy="924418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учебный модуль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9A8C7CB-42D0-8762-B3AF-BB62E4C2C956}"/>
              </a:ext>
            </a:extLst>
          </p:cNvPr>
          <p:cNvGrpSpPr/>
          <p:nvPr/>
        </p:nvGrpSpPr>
        <p:grpSpPr>
          <a:xfrm>
            <a:off x="3386298" y="1334322"/>
            <a:ext cx="8374814" cy="1548397"/>
            <a:chOff x="3783437" y="311437"/>
            <a:chExt cx="8374814" cy="1548397"/>
          </a:xfrm>
        </p:grpSpPr>
        <p:sp>
          <p:nvSpPr>
            <p:cNvPr id="10" name="Прямоугольник: один усеченный угол 9">
              <a:extLst>
                <a:ext uri="{FF2B5EF4-FFF2-40B4-BE49-F238E27FC236}">
                  <a16:creationId xmlns:a16="http://schemas.microsoft.com/office/drawing/2014/main" id="{DB014382-5F10-7DC9-7EA5-0D021B2DEC8A}"/>
                </a:ext>
              </a:extLst>
            </p:cNvPr>
            <p:cNvSpPr/>
            <p:nvPr/>
          </p:nvSpPr>
          <p:spPr>
            <a:xfrm>
              <a:off x="3783437" y="311437"/>
              <a:ext cx="8374814" cy="1548397"/>
            </a:xfrm>
            <a:prstGeom prst="snip1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8B408F-0DAD-3EE2-ADF2-FFAB37779FB9}"/>
                </a:ext>
              </a:extLst>
            </p:cNvPr>
            <p:cNvSpPr txBox="1"/>
            <p:nvPr/>
          </p:nvSpPr>
          <p:spPr>
            <a:xfrm>
              <a:off x="3835989" y="346971"/>
              <a:ext cx="814335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14.10.2024 г.- 20.10.2024 г. 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Досуговое мероприятие «Вместе с папой»</a:t>
              </a:r>
            </a:p>
            <a:p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(старшая группа №3)</a:t>
              </a:r>
            </a:p>
            <a:p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Цель: </a:t>
              </a:r>
              <a:r>
                <a:rPr lang="ru-RU" i="1" dirty="0"/>
                <a:t>популяризация занятий физкультурой посредством соревновательных моментов и подвижных игр совместных с детьми и их родителями.</a:t>
              </a:r>
            </a:p>
          </p:txBody>
        </p:sp>
      </p:grp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3CC0CFDD-D8F0-1844-8387-B8FB9F95F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850" y="921037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«Взаимодействие с родителями»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AFB2FA-9D03-5475-76A8-1E4FE422A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8" b="37317"/>
          <a:stretch/>
        </p:blipFill>
        <p:spPr>
          <a:xfrm>
            <a:off x="6210215" y="3429000"/>
            <a:ext cx="5721009" cy="3058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F34143-B746-E63C-2F09-F6815BDC1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4521"/>
          <a:stretch/>
        </p:blipFill>
        <p:spPr>
          <a:xfrm>
            <a:off x="435679" y="2962042"/>
            <a:ext cx="5578605" cy="380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1530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5F87A-13C9-A55F-D8F8-9547491A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5FF792-CBA3-470E-A8C5-5DCF3BDD7F2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15703"/>
          <a:stretch/>
        </p:blipFill>
        <p:spPr bwMode="auto">
          <a:xfrm>
            <a:off x="149478" y="154274"/>
            <a:ext cx="3075504" cy="11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9BD5">
                <a:lumMod val="40000"/>
                <a:lumOff val="60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E8647642-6185-18A8-E8DD-2A1C16B6D8AE}"/>
              </a:ext>
            </a:extLst>
          </p:cNvPr>
          <p:cNvSpPr/>
          <p:nvPr/>
        </p:nvSpPr>
        <p:spPr>
          <a:xfrm>
            <a:off x="3386298" y="767255"/>
            <a:ext cx="7985895" cy="1613961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8213A-FE0E-FA6E-6CE6-33489A0747B9}"/>
              </a:ext>
            </a:extLst>
          </p:cNvPr>
          <p:cNvSpPr txBox="1"/>
          <p:nvPr/>
        </p:nvSpPr>
        <p:spPr>
          <a:xfrm>
            <a:off x="3502028" y="903888"/>
            <a:ext cx="7870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21.10.2024г. – 27.10.2024 г. Мастер-класс «Читаем дома, читаем вместе с детьми»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(старшая группа №9)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i="1" dirty="0"/>
              <a:t>способствование у детей формированию интереса к книгам, произведениям художественной литературы.</a:t>
            </a:r>
          </a:p>
        </p:txBody>
      </p:sp>
      <p:sp>
        <p:nvSpPr>
          <p:cNvPr id="12" name="Подзаголовок 7">
            <a:extLst>
              <a:ext uri="{FF2B5EF4-FFF2-40B4-BE49-F238E27FC236}">
                <a16:creationId xmlns:a16="http://schemas.microsoft.com/office/drawing/2014/main" id="{501DE6E9-8FE3-C0AC-E8DA-2C322FA5B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3459" y="225033"/>
            <a:ext cx="8603672" cy="41328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неделя «Книга – лучший друг»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49199-F4BD-DC9C-C8AD-6A3D2C1A5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3320" r="2491"/>
          <a:stretch/>
        </p:blipFill>
        <p:spPr>
          <a:xfrm>
            <a:off x="1137200" y="2510153"/>
            <a:ext cx="4729655" cy="397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A64211-014A-1D04-4B5C-27FB8CF3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8" b="18008"/>
          <a:stretch/>
        </p:blipFill>
        <p:spPr>
          <a:xfrm>
            <a:off x="6568965" y="2510153"/>
            <a:ext cx="5056665" cy="397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7171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 ФОН ПРЕДШКОЛ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 ФОН ПРЕДШКОЛА" id="{FDF44AF6-41A2-4684-9D67-A5AB727CCC89}" vid="{8ADD8DCE-1049-47FF-9BD3-11D86F9F359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 ФОН ПРЕДШКОЛА</Template>
  <TotalTime>1545</TotalTime>
  <Words>1483</Words>
  <Application>Microsoft Office PowerPoint</Application>
  <PresentationFormat>Широкоэкранный</PresentationFormat>
  <Paragraphs>172</Paragraphs>
  <Slides>35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YS Text</vt:lpstr>
      <vt:lpstr>Тема1 ФОН ПРЕДШКОЛА</vt:lpstr>
      <vt:lpstr>Презентация PowerPoint</vt:lpstr>
      <vt:lpstr>Первый учебный модуль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Второй учебный модуль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Третий учебный модуль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Четвертый учебный модуль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Пятый учебный модуль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Шестой учебный модуль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2024-06-20T05:48:11Z</dcterms:created>
  <dcterms:modified xsi:type="dcterms:W3CDTF">2025-04-14T08:55:15Z</dcterms:modified>
</cp:coreProperties>
</file>