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71" r:id="rId7"/>
    <p:sldId id="260" r:id="rId8"/>
    <p:sldId id="261" r:id="rId9"/>
    <p:sldId id="262" r:id="rId10"/>
    <p:sldId id="267" r:id="rId11"/>
    <p:sldId id="263" r:id="rId12"/>
    <p:sldId id="264" r:id="rId13"/>
    <p:sldId id="268" r:id="rId14"/>
    <p:sldId id="270" r:id="rId15"/>
    <p:sldId id="269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264FAE-232D-4563-8748-DCF7A559F56E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FEDE98-0EA3-45E0-8A4B-149FC24BF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61672-052D-475A-B0A0-9659A7B6C14F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D5DBB-539E-4585-A209-F02321779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3268B-3085-43A4-B849-72392A0267E6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672BB-3BF6-45BF-8DCE-3CB24C04BF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81C77-3DBE-4594-A1E8-1351B1468858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79847-2208-4838-9B01-B5EDAFFEA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4A5937-59F9-4805-BF3C-2B9D1CCFD60C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9CCCD8-58A0-400D-AF86-D939D8AB83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374CA-8977-457C-8103-F4348867522B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DF588-A20D-4FF0-A394-24473D5CE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97CB-4612-464C-AC3D-02D4515A855D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17478-F066-42CC-A628-F72A29EDEB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83E28-25DB-4608-86E6-D985AD8A349B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79F4-EC02-454C-B802-593A9C34C7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9C5AF5-CAC6-485E-89D2-47E2496E4232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AC2900-5D9D-4E49-8612-48D8CD9F3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2DF4-2953-4229-9C51-2BBCFA2222F5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A5BA4-715E-4968-9DED-1E7A8D624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AD5638-4F09-404F-B5E2-908807CB8C64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F24601-DDF6-455B-8352-74D497266E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367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E61FB07-9DC1-4FA5-A277-AA93C53D659B}" type="datetimeFigureOut">
              <a:rPr lang="ru-RU"/>
              <a:pPr>
                <a:defRPr/>
              </a:pPr>
              <a:t>11.09.2025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EEAA782-FCBD-489D-9FFD-23CB01877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79" r:id="rId8"/>
    <p:sldLayoutId id="2147483687" r:id="rId9"/>
    <p:sldLayoutId id="2147483678" r:id="rId10"/>
    <p:sldLayoutId id="214748367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cap.ru/home/6486/imeges/sova.jpg" TargetMode="External"/><Relationship Id="rId7" Type="http://schemas.openxmlformats.org/officeDocument/2006/relationships/hyperlink" Target="http://help-s.ru/upload/iblock/f7e/f7e1f0c2414236d395296dbd7e4aeb20.gif" TargetMode="External"/><Relationship Id="rId2" Type="http://schemas.openxmlformats.org/officeDocument/2006/relationships/hyperlink" Target="http://raduga62.ru/upload/medialibrary/9b5/9b5e21865d35a72b396e2769ea459077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1-tub-ru.yandex.net/i?id=100cfedecb23763d6b1c7c47f0906307-75-144&amp;n=21" TargetMode="External"/><Relationship Id="rId5" Type="http://schemas.openxmlformats.org/officeDocument/2006/relationships/hyperlink" Target="http://sh26irk.ru/wp-content/uploads/2013/06/50668040.jpg" TargetMode="External"/><Relationship Id="rId4" Type="http://schemas.openxmlformats.org/officeDocument/2006/relationships/hyperlink" Target="https://ru.wikipedia.org/wiki/%D0%A2%D1%8C%D1%8E%D1%80%D0%B8%D0%BD%D0%B3,_%D0%90%D0%BB%D0%B0%D0%B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.jpe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1.wmf"/><Relationship Id="rId18" Type="http://schemas.openxmlformats.org/officeDocument/2006/relationships/image" Target="../media/image13.wmf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2.bin"/><Relationship Id="rId2" Type="http://schemas.openxmlformats.org/officeDocument/2006/relationships/oleObject" Target="../embeddings/oleObject4.bin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oleObject" Target="../embeddings/oleObject11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3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357313"/>
            <a:ext cx="7772400" cy="14716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Умножение десятичных дробей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14375"/>
            <a:ext cx="7772400" cy="914400"/>
          </a:xfrm>
        </p:spPr>
        <p:txBody>
          <a:bodyPr anchor="ctr"/>
          <a:lstStyle/>
          <a:p>
            <a:pPr marL="36513">
              <a:spcBef>
                <a:spcPct val="0"/>
              </a:spcBef>
            </a:pPr>
            <a:r>
              <a:rPr lang="ru-RU" sz="2400">
                <a:solidFill>
                  <a:schemeClr val="tx1"/>
                </a:solidFill>
              </a:rPr>
              <a:t>Урок математики в 5 классе по теме: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714750" y="5214938"/>
            <a:ext cx="507206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Verdana" pitchFamily="34" charset="0"/>
              </a:rPr>
              <a:t>Учитель математики</a:t>
            </a:r>
            <a:endParaRPr lang="en-US" sz="2400" dirty="0">
              <a:latin typeface="Verdana" pitchFamily="34" charset="0"/>
            </a:endParaRPr>
          </a:p>
          <a:p>
            <a:r>
              <a:rPr lang="ru-RU" sz="2400" dirty="0">
                <a:latin typeface="Verdana" pitchFamily="34" charset="0"/>
              </a:rPr>
              <a:t>МБОУ СОШ № 1 им. Ткаченко</a:t>
            </a:r>
          </a:p>
          <a:p>
            <a:r>
              <a:rPr lang="ru-RU" sz="2400" dirty="0">
                <a:latin typeface="Verdana" pitchFamily="34" charset="0"/>
              </a:rPr>
              <a:t>Матвеева Юлия Игоревна</a:t>
            </a:r>
          </a:p>
          <a:p>
            <a:endParaRPr lang="ru-RU" sz="2400" dirty="0">
              <a:latin typeface="Verdana" pitchFamily="34" charset="0"/>
            </a:endParaRPr>
          </a:p>
        </p:txBody>
      </p:sp>
      <p:pic>
        <p:nvPicPr>
          <p:cNvPr id="13316" name="Picture 1" descr="C:\Documents and Settings\Admin\Рабочий стол\картинки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714750"/>
            <a:ext cx="2803525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183563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Проверим вычисления</a:t>
            </a:r>
          </a:p>
        </p:txBody>
      </p:sp>
      <p:graphicFrame>
        <p:nvGraphicFramePr>
          <p:cNvPr id="22530" name="Содержимое 3"/>
          <p:cNvGraphicFramePr>
            <a:graphicFrameLocks noChangeAspect="1"/>
          </p:cNvGraphicFramePr>
          <p:nvPr/>
        </p:nvGraphicFramePr>
        <p:xfrm>
          <a:off x="552450" y="2214563"/>
          <a:ext cx="3716338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320480" imgH="812520" progId="Equation.3">
                  <p:embed/>
                </p:oleObj>
              </mc:Choice>
              <mc:Fallback>
                <p:oleObj name="Формула" r:id="rId2" imgW="1320480" imgH="81252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214563"/>
                        <a:ext cx="3716338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913313" y="2092325"/>
          <a:ext cx="3744912" cy="239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269720" imgH="812520" progId="Equation.3">
                  <p:embed/>
                </p:oleObj>
              </mc:Choice>
              <mc:Fallback>
                <p:oleObj name="Формула" r:id="rId4" imgW="1269720" imgH="812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313" y="2092325"/>
                        <a:ext cx="3744912" cy="2397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2428082" y="3499644"/>
            <a:ext cx="4286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6858000" cy="4286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Разгадайте имя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500063"/>
          <a:ext cx="8143932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5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94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6639">
                <a:tc>
                  <a:txBody>
                    <a:bodyPr/>
                    <a:lstStyle/>
                    <a:p>
                      <a:r>
                        <a:rPr lang="ru-RU" sz="2400" dirty="0"/>
                        <a:t>0,78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0,075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2,24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0,0056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0,968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245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0100" y="1357298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71670" y="1357298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3240" y="1357298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Ю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57686" y="1357298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Р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57818" y="1357298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0826" y="1357298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3834" y="1357298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Г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85800" y="2273300"/>
          <a:ext cx="2017713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888840" imgH="1574640" progId="Equation.3">
                  <p:embed/>
                </p:oleObj>
              </mc:Choice>
              <mc:Fallback>
                <p:oleObj name="Формула" r:id="rId2" imgW="888840" imgH="1574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73300"/>
                        <a:ext cx="2017713" cy="357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900613" y="2179638"/>
          <a:ext cx="2035175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888840" imgH="1574640" progId="Equation.3">
                  <p:embed/>
                </p:oleObj>
              </mc:Choice>
              <mc:Fallback>
                <p:oleObj name="Формула" r:id="rId6" imgW="888840" imgH="1574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613" y="2179638"/>
                        <a:ext cx="2035175" cy="360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071538" y="1845222"/>
            <a:ext cx="242889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1 Вариант</a:t>
            </a:r>
            <a:endParaRPr lang="ru-RU" sz="24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5072066" y="1785926"/>
            <a:ext cx="250033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2 Вариант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2713832" y="3928269"/>
            <a:ext cx="3714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28860" y="2201283"/>
            <a:ext cx="571504" cy="5847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Ю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5984" y="2701349"/>
            <a:ext cx="571504" cy="5847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Т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43174" y="3272853"/>
            <a:ext cx="571504" cy="5847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Н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28860" y="3772919"/>
            <a:ext cx="571504" cy="5847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00298" y="4272985"/>
            <a:ext cx="571504" cy="5847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Г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00298" y="4773051"/>
            <a:ext cx="571504" cy="5847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Ь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57422" y="5273117"/>
            <a:ext cx="571504" cy="5847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Р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00826" y="2071678"/>
            <a:ext cx="5715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53226" y="2629911"/>
            <a:ext cx="5715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И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2264" y="3143248"/>
            <a:ext cx="5715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Г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43702" y="3701481"/>
            <a:ext cx="5715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Ю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58016" y="4201547"/>
            <a:ext cx="5715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Н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00826" y="4714884"/>
            <a:ext cx="5715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Р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43702" y="5243525"/>
            <a:ext cx="5715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500063"/>
            <a:ext cx="5214937" cy="6000750"/>
          </a:xfrm>
        </p:spPr>
        <p:txBody>
          <a:bodyPr>
            <a:normAutofit fontScale="32500" lnSpcReduction="20000"/>
          </a:bodyPr>
          <a:lstStyle/>
          <a:p>
            <a:pPr marL="265176" indent="-265176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9600" b="1" dirty="0" err="1"/>
              <a:t>А́лан</a:t>
            </a:r>
            <a:r>
              <a:rPr lang="ru-RU" sz="9600" b="1" dirty="0"/>
              <a:t> </a:t>
            </a:r>
            <a:r>
              <a:rPr lang="ru-RU" sz="9600" b="1" dirty="0" err="1"/>
              <a:t>Мэ́тисон</a:t>
            </a:r>
            <a:r>
              <a:rPr lang="ru-RU" sz="9600" b="1" dirty="0"/>
              <a:t> </a:t>
            </a:r>
            <a:r>
              <a:rPr lang="ru-RU" sz="9600" b="1" dirty="0" err="1"/>
              <a:t>Тью́ринг</a:t>
            </a:r>
            <a:r>
              <a:rPr lang="ru-RU" sz="9600" b="1" dirty="0"/>
              <a:t> </a:t>
            </a:r>
            <a:r>
              <a:rPr lang="ru-RU" sz="9600" dirty="0"/>
              <a:t> (1912 —</a:t>
            </a:r>
            <a:r>
              <a:rPr lang="en-US" sz="9600" dirty="0"/>
              <a:t> </a:t>
            </a:r>
            <a:r>
              <a:rPr lang="ru-RU" sz="9600" dirty="0"/>
              <a:t>1954) </a:t>
            </a:r>
            <a:endParaRPr lang="en-US" sz="9600" dirty="0"/>
          </a:p>
          <a:p>
            <a:pPr marL="265176" indent="-265176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7400" dirty="0"/>
              <a:t>английский математик, логик, </a:t>
            </a:r>
            <a:r>
              <a:rPr lang="ru-RU" sz="7400" dirty="0" err="1"/>
              <a:t>криптограф</a:t>
            </a:r>
            <a:r>
              <a:rPr lang="ru-RU" sz="7400" dirty="0"/>
              <a:t>, оказавший существенное влияние на развитие </a:t>
            </a:r>
            <a:r>
              <a:rPr lang="ru-RU" sz="9600" dirty="0"/>
              <a:t>информатики</a:t>
            </a:r>
            <a:r>
              <a:rPr lang="ru-RU" sz="7400" dirty="0"/>
              <a:t>. </a:t>
            </a:r>
            <a:endParaRPr lang="en-US" sz="7400" dirty="0"/>
          </a:p>
          <a:p>
            <a:pPr marL="265176" indent="-265176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7400" dirty="0"/>
              <a:t>Научные труды А. Тьюринга — общепризнанный вклад в основания информатики (и, в частности, — теории искусственного интеллекта).</a:t>
            </a:r>
            <a:endParaRPr lang="en-US" sz="7400" dirty="0"/>
          </a:p>
          <a:p>
            <a:pPr marL="265176" indent="-265176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7400" dirty="0"/>
              <a:t>Во время Второй мировой войны Алан Тьюринг работал в Правительственной школе кодов и шифров.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6146" name="Picture 2" descr="C:\Documents and Settings\Admin\Мои документы\Downloads\200px-Alan_Turing_Aged_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400161"/>
            <a:ext cx="2857520" cy="39576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625" y="669925"/>
            <a:ext cx="8183563" cy="1050925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Домашнее задание</a:t>
            </a:r>
            <a:r>
              <a:rPr lang="en-US" sz="36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endParaRPr lang="ru-RU" sz="36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1571612"/>
            <a:ext cx="8215370" cy="1714512"/>
          </a:xfrm>
          <a:prstGeom prst="rect">
            <a:avLst/>
          </a:prstGeom>
        </p:spPr>
        <p:txBody>
          <a:bodyPr lIns="182880" tIns="0">
            <a:normAutofit fontScale="77500" lnSpcReduction="20000"/>
          </a:bodyPr>
          <a:lstStyle/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000" dirty="0">
              <a:solidFill>
                <a:schemeClr val="bg2">
                  <a:shade val="25000"/>
                </a:schemeClr>
              </a:solidFill>
              <a:latin typeface="+mn-lt"/>
            </a:endParaRPr>
          </a:p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000" dirty="0">
              <a:solidFill>
                <a:schemeClr val="bg2">
                  <a:shade val="25000"/>
                </a:schemeClr>
              </a:solidFill>
              <a:latin typeface="+mn-lt"/>
            </a:endParaRPr>
          </a:p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3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Закодировать слово «Пифагор»,</a:t>
            </a:r>
          </a:p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  <a:p>
            <a:pPr marL="36576" algn="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3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используя примеры на умножение десятичных дробей, написать вычисления</a:t>
            </a:r>
          </a:p>
        </p:txBody>
      </p:sp>
      <p:pic>
        <p:nvPicPr>
          <p:cNvPr id="33795" name="Picture 2" descr="C:\Documents and Settings\Admin\Рабочий стол\картинки\506680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4000500"/>
            <a:ext cx="392271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1"/>
          <p:cNvSpPr txBox="1">
            <a:spLocks noChangeArrowheads="1"/>
          </p:cNvSpPr>
          <p:nvPr/>
        </p:nvSpPr>
        <p:spPr bwMode="auto">
          <a:xfrm>
            <a:off x="642938" y="714375"/>
            <a:ext cx="6000750" cy="615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Сегодня на уроке :</a:t>
            </a:r>
          </a:p>
          <a:p>
            <a:endParaRPr lang="ru-RU">
              <a:latin typeface="Verdana" pitchFamily="34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Verdana" pitchFamily="34" charset="0"/>
              </a:rPr>
              <a:t>Я узнал…</a:t>
            </a:r>
          </a:p>
          <a:p>
            <a:endParaRPr lang="ru-RU" sz="240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Verdana" pitchFamily="34" charset="0"/>
              </a:rPr>
              <a:t>Я научился…</a:t>
            </a:r>
          </a:p>
          <a:p>
            <a:endParaRPr lang="ru-RU" sz="240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Verdana" pitchFamily="34" charset="0"/>
              </a:rPr>
              <a:t>Мне понравилось…</a:t>
            </a:r>
          </a:p>
          <a:p>
            <a:endParaRPr lang="ru-RU" sz="240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Verdana" pitchFamily="34" charset="0"/>
              </a:rPr>
              <a:t>Я не понял…</a:t>
            </a:r>
          </a:p>
          <a:p>
            <a:endParaRPr lang="ru-RU" sz="240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Verdana" pitchFamily="34" charset="0"/>
              </a:rPr>
              <a:t>Я встретился с трудностями…</a:t>
            </a:r>
          </a:p>
          <a:p>
            <a:endParaRPr lang="ru-RU" sz="240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Verdana" pitchFamily="34" charset="0"/>
              </a:rPr>
              <a:t>Я думаю, что мне нужно…</a:t>
            </a:r>
          </a:p>
          <a:p>
            <a:endParaRPr lang="ru-RU" sz="240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Verdana" pitchFamily="34" charset="0"/>
              </a:rPr>
              <a:t>Я хочу…</a:t>
            </a:r>
          </a:p>
          <a:p>
            <a:r>
              <a:rPr lang="ru-RU">
                <a:latin typeface="Verdana" pitchFamily="34" charset="0"/>
              </a:rPr>
              <a:t> </a:t>
            </a:r>
          </a:p>
          <a:p>
            <a:endParaRPr lang="ru-RU">
              <a:latin typeface="Verdana" pitchFamily="34" charset="0"/>
            </a:endParaRPr>
          </a:p>
        </p:txBody>
      </p:sp>
      <p:pic>
        <p:nvPicPr>
          <p:cNvPr id="34818" name="Picture 4" descr="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1071563"/>
            <a:ext cx="29527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1071546"/>
            <a:ext cx="8786874" cy="1428760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Спасибо за урок!</a:t>
            </a:r>
          </a:p>
        </p:txBody>
      </p:sp>
      <p:pic>
        <p:nvPicPr>
          <p:cNvPr id="35842" name="Picture 2" descr="C:\Documents and Settings\Admin\Рабочий стол\картинки\f7e1f0c2414236d395296dbd7e4aeb2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1928813"/>
            <a:ext cx="6096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86750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Используемые источники: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643063"/>
            <a:ext cx="8183563" cy="4187825"/>
          </a:xfrm>
        </p:spPr>
        <p:txBody>
          <a:bodyPr>
            <a:normAutofit fontScale="70000" lnSpcReduction="2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/>
              <a:t>Учебник по математике для 5 класса, автор </a:t>
            </a:r>
            <a:r>
              <a:rPr lang="ru-RU" sz="2400" dirty="0" err="1"/>
              <a:t>Виленкин</a:t>
            </a:r>
            <a:r>
              <a:rPr lang="ru-RU" sz="2400" dirty="0"/>
              <a:t> Н.Я. И др., г. Москва, издательство «Мнемозина», 2012 г.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/>
              <a:t>Слайд1</a:t>
            </a:r>
            <a:r>
              <a:rPr lang="en-US" sz="2400" u="sng" dirty="0">
                <a:hlinkClick r:id="rId2"/>
              </a:rPr>
              <a:t>http</a:t>
            </a:r>
            <a:r>
              <a:rPr lang="ru-RU" sz="2400" u="sng" dirty="0">
                <a:hlinkClick r:id="rId2"/>
              </a:rPr>
              <a:t>://</a:t>
            </a:r>
            <a:r>
              <a:rPr lang="en-US" sz="2400" u="sng" dirty="0" err="1">
                <a:hlinkClick r:id="rId2"/>
              </a:rPr>
              <a:t>raduga</a:t>
            </a:r>
            <a:r>
              <a:rPr lang="ru-RU" sz="2400" u="sng" dirty="0">
                <a:hlinkClick r:id="rId2"/>
              </a:rPr>
              <a:t>62.</a:t>
            </a:r>
            <a:r>
              <a:rPr lang="en-US" sz="2400" u="sng" dirty="0" err="1">
                <a:hlinkClick r:id="rId2"/>
              </a:rPr>
              <a:t>ru</a:t>
            </a:r>
            <a:r>
              <a:rPr lang="ru-RU" sz="2400" u="sng" dirty="0">
                <a:hlinkClick r:id="rId2"/>
              </a:rPr>
              <a:t>/</a:t>
            </a:r>
            <a:r>
              <a:rPr lang="en-US" sz="2400" u="sng" dirty="0">
                <a:hlinkClick r:id="rId2"/>
              </a:rPr>
              <a:t>upload</a:t>
            </a:r>
            <a:r>
              <a:rPr lang="ru-RU" sz="2400" u="sng" dirty="0">
                <a:hlinkClick r:id="rId2"/>
              </a:rPr>
              <a:t>/</a:t>
            </a:r>
            <a:r>
              <a:rPr lang="en-US" sz="2400" u="sng" dirty="0" err="1">
                <a:hlinkClick r:id="rId2"/>
              </a:rPr>
              <a:t>medialibrary</a:t>
            </a:r>
            <a:r>
              <a:rPr lang="ru-RU" sz="2400" u="sng" dirty="0">
                <a:hlinkClick r:id="rId2"/>
              </a:rPr>
              <a:t>/9</a:t>
            </a:r>
            <a:r>
              <a:rPr lang="en-US" sz="2400" u="sng" dirty="0">
                <a:hlinkClick r:id="rId2"/>
              </a:rPr>
              <a:t>b</a:t>
            </a:r>
            <a:r>
              <a:rPr lang="ru-RU" sz="2400" u="sng" dirty="0">
                <a:hlinkClick r:id="rId2"/>
              </a:rPr>
              <a:t>5/9</a:t>
            </a:r>
            <a:r>
              <a:rPr lang="en-US" sz="2400" u="sng" dirty="0">
                <a:hlinkClick r:id="rId2"/>
              </a:rPr>
              <a:t>b</a:t>
            </a:r>
            <a:r>
              <a:rPr lang="ru-RU" sz="2400" u="sng" dirty="0">
                <a:hlinkClick r:id="rId2"/>
              </a:rPr>
              <a:t>5</a:t>
            </a:r>
            <a:r>
              <a:rPr lang="en-US" sz="2400" u="sng" dirty="0">
                <a:hlinkClick r:id="rId2"/>
              </a:rPr>
              <a:t>e</a:t>
            </a:r>
            <a:r>
              <a:rPr lang="ru-RU" sz="2400" u="sng" dirty="0">
                <a:hlinkClick r:id="rId2"/>
              </a:rPr>
              <a:t>21865</a:t>
            </a:r>
            <a:r>
              <a:rPr lang="en-US" sz="2400" u="sng" dirty="0">
                <a:hlinkClick r:id="rId2"/>
              </a:rPr>
              <a:t>d</a:t>
            </a:r>
            <a:r>
              <a:rPr lang="ru-RU" sz="2400" u="sng" dirty="0">
                <a:hlinkClick r:id="rId2"/>
              </a:rPr>
              <a:t>35</a:t>
            </a:r>
            <a:r>
              <a:rPr lang="en-US" sz="2400" u="sng" dirty="0">
                <a:hlinkClick r:id="rId2"/>
              </a:rPr>
              <a:t>a</a:t>
            </a:r>
            <a:r>
              <a:rPr lang="ru-RU" sz="2400" u="sng" dirty="0">
                <a:hlinkClick r:id="rId2"/>
              </a:rPr>
              <a:t>72</a:t>
            </a:r>
            <a:r>
              <a:rPr lang="en-US" sz="2400" u="sng" dirty="0">
                <a:hlinkClick r:id="rId2"/>
              </a:rPr>
              <a:t>b</a:t>
            </a:r>
            <a:r>
              <a:rPr lang="ru-RU" sz="2400" u="sng" dirty="0">
                <a:hlinkClick r:id="rId2"/>
              </a:rPr>
              <a:t>396</a:t>
            </a:r>
            <a:r>
              <a:rPr lang="en-US" sz="2400" u="sng" dirty="0">
                <a:hlinkClick r:id="rId2"/>
              </a:rPr>
              <a:t>e</a:t>
            </a:r>
            <a:r>
              <a:rPr lang="ru-RU" sz="2400" u="sng" dirty="0">
                <a:hlinkClick r:id="rId2"/>
              </a:rPr>
              <a:t>2769</a:t>
            </a:r>
            <a:r>
              <a:rPr lang="en-US" sz="2400" u="sng" dirty="0">
                <a:hlinkClick r:id="rId2"/>
              </a:rPr>
              <a:t>ea</a:t>
            </a:r>
            <a:r>
              <a:rPr lang="ru-RU" sz="2400" u="sng" dirty="0">
                <a:hlinkClick r:id="rId2"/>
              </a:rPr>
              <a:t>459077.</a:t>
            </a:r>
            <a:r>
              <a:rPr lang="en-US" sz="2400" u="sng" dirty="0" err="1">
                <a:hlinkClick r:id="rId2"/>
              </a:rPr>
              <a:t>png</a:t>
            </a:r>
            <a:r>
              <a:rPr lang="en-US" sz="2400" dirty="0"/>
              <a:t> </a:t>
            </a:r>
            <a:endParaRPr lang="ru-RU" sz="2400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/>
              <a:t>Слайд 2 </a:t>
            </a:r>
            <a:r>
              <a:rPr lang="en-US" sz="2400" u="sng" dirty="0">
                <a:hlinkClick r:id="rId3"/>
              </a:rPr>
              <a:t>http</a:t>
            </a:r>
            <a:r>
              <a:rPr lang="ru-RU" sz="2400" u="sng" dirty="0">
                <a:hlinkClick r:id="rId3"/>
              </a:rPr>
              <a:t>://</a:t>
            </a:r>
            <a:r>
              <a:rPr lang="en-US" sz="2400" u="sng" dirty="0">
                <a:hlinkClick r:id="rId3"/>
              </a:rPr>
              <a:t>www</a:t>
            </a:r>
            <a:r>
              <a:rPr lang="ru-RU" sz="2400" u="sng" dirty="0">
                <a:hlinkClick r:id="rId3"/>
              </a:rPr>
              <a:t>.</a:t>
            </a:r>
            <a:r>
              <a:rPr lang="en-US" sz="2400" u="sng" dirty="0" err="1">
                <a:hlinkClick r:id="rId3"/>
              </a:rPr>
              <a:t>edu</a:t>
            </a:r>
            <a:r>
              <a:rPr lang="ru-RU" sz="2400" u="sng" dirty="0">
                <a:hlinkClick r:id="rId3"/>
              </a:rPr>
              <a:t>.</a:t>
            </a:r>
            <a:r>
              <a:rPr lang="en-US" sz="2400" u="sng" dirty="0">
                <a:hlinkClick r:id="rId3"/>
              </a:rPr>
              <a:t>cap</a:t>
            </a:r>
            <a:r>
              <a:rPr lang="ru-RU" sz="2400" u="sng" dirty="0">
                <a:hlinkClick r:id="rId3"/>
              </a:rPr>
              <a:t>.</a:t>
            </a:r>
            <a:r>
              <a:rPr lang="en-US" sz="2400" u="sng" dirty="0" err="1">
                <a:hlinkClick r:id="rId3"/>
              </a:rPr>
              <a:t>ru</a:t>
            </a:r>
            <a:r>
              <a:rPr lang="ru-RU" sz="2400" u="sng" dirty="0">
                <a:hlinkClick r:id="rId3"/>
              </a:rPr>
              <a:t>/</a:t>
            </a:r>
            <a:r>
              <a:rPr lang="en-US" sz="2400" u="sng" dirty="0">
                <a:hlinkClick r:id="rId3"/>
              </a:rPr>
              <a:t>home</a:t>
            </a:r>
            <a:r>
              <a:rPr lang="ru-RU" sz="2400" u="sng" dirty="0">
                <a:hlinkClick r:id="rId3"/>
              </a:rPr>
              <a:t>/6486/</a:t>
            </a:r>
            <a:r>
              <a:rPr lang="en-US" sz="2400" u="sng" dirty="0" err="1">
                <a:hlinkClick r:id="rId3"/>
              </a:rPr>
              <a:t>imeges</a:t>
            </a:r>
            <a:r>
              <a:rPr lang="ru-RU" sz="2400" u="sng" dirty="0">
                <a:hlinkClick r:id="rId3"/>
              </a:rPr>
              <a:t>/</a:t>
            </a:r>
            <a:r>
              <a:rPr lang="en-US" sz="2400" u="sng" dirty="0" err="1">
                <a:hlinkClick r:id="rId3"/>
              </a:rPr>
              <a:t>sova</a:t>
            </a:r>
            <a:r>
              <a:rPr lang="ru-RU" sz="2400" u="sng" dirty="0">
                <a:hlinkClick r:id="rId3"/>
              </a:rPr>
              <a:t>.</a:t>
            </a:r>
            <a:r>
              <a:rPr lang="en-US" sz="2400" u="sng" dirty="0">
                <a:hlinkClick r:id="rId3"/>
              </a:rPr>
              <a:t>jpg</a:t>
            </a:r>
            <a:r>
              <a:rPr lang="en-US" sz="2400" dirty="0"/>
              <a:t> </a:t>
            </a:r>
            <a:endParaRPr lang="ru-RU" sz="2400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/>
              <a:t>Слайд 12 </a:t>
            </a:r>
            <a:r>
              <a:rPr lang="ru-RU" sz="2400" u="sng" dirty="0">
                <a:hlinkClick r:id="rId4"/>
              </a:rPr>
              <a:t>https://ru.wikipedia.org/wiki/%D0%A2%D1%8C%D1%8E%D1%80%D0%B8%D0%BD%D0%B3,_%D0%90%D0%BB%D0%B0%D0%BD</a:t>
            </a:r>
            <a:endParaRPr lang="en-US" sz="2400" u="sng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/>
              <a:t>Слайд 13 </a:t>
            </a:r>
            <a:r>
              <a:rPr lang="en-US" sz="2400" u="sng" dirty="0">
                <a:hlinkClick r:id="rId5"/>
              </a:rPr>
              <a:t>http</a:t>
            </a:r>
            <a:r>
              <a:rPr lang="ru-RU" sz="2400" u="sng" dirty="0">
                <a:hlinkClick r:id="rId5"/>
              </a:rPr>
              <a:t>://</a:t>
            </a:r>
            <a:r>
              <a:rPr lang="en-US" sz="2400" u="sng" dirty="0" err="1">
                <a:hlinkClick r:id="rId5"/>
              </a:rPr>
              <a:t>sh</a:t>
            </a:r>
            <a:r>
              <a:rPr lang="ru-RU" sz="2400" u="sng" dirty="0">
                <a:hlinkClick r:id="rId5"/>
              </a:rPr>
              <a:t>26</a:t>
            </a:r>
            <a:r>
              <a:rPr lang="en-US" sz="2400" u="sng" dirty="0">
                <a:hlinkClick r:id="rId5"/>
              </a:rPr>
              <a:t>irk</a:t>
            </a:r>
            <a:r>
              <a:rPr lang="ru-RU" sz="2400" u="sng" dirty="0">
                <a:hlinkClick r:id="rId5"/>
              </a:rPr>
              <a:t>.</a:t>
            </a:r>
            <a:r>
              <a:rPr lang="en-US" sz="2400" u="sng" dirty="0" err="1">
                <a:hlinkClick r:id="rId5"/>
              </a:rPr>
              <a:t>ru</a:t>
            </a:r>
            <a:r>
              <a:rPr lang="ru-RU" sz="2400" u="sng" dirty="0">
                <a:hlinkClick r:id="rId5"/>
              </a:rPr>
              <a:t>/</a:t>
            </a:r>
            <a:r>
              <a:rPr lang="en-US" sz="2400" u="sng" dirty="0" err="1">
                <a:hlinkClick r:id="rId5"/>
              </a:rPr>
              <a:t>wp</a:t>
            </a:r>
            <a:r>
              <a:rPr lang="ru-RU" sz="2400" u="sng" dirty="0">
                <a:hlinkClick r:id="rId5"/>
              </a:rPr>
              <a:t>-</a:t>
            </a:r>
            <a:r>
              <a:rPr lang="en-US" sz="2400" u="sng" dirty="0">
                <a:hlinkClick r:id="rId5"/>
              </a:rPr>
              <a:t>content</a:t>
            </a:r>
            <a:r>
              <a:rPr lang="ru-RU" sz="2400" u="sng" dirty="0">
                <a:hlinkClick r:id="rId5"/>
              </a:rPr>
              <a:t>/</a:t>
            </a:r>
            <a:r>
              <a:rPr lang="en-US" sz="2400" u="sng" dirty="0">
                <a:hlinkClick r:id="rId5"/>
              </a:rPr>
              <a:t>uploads</a:t>
            </a:r>
            <a:r>
              <a:rPr lang="ru-RU" sz="2400" u="sng" dirty="0">
                <a:hlinkClick r:id="rId5"/>
              </a:rPr>
              <a:t>/2013/06/50668040.</a:t>
            </a:r>
            <a:r>
              <a:rPr lang="en-US" sz="2400" u="sng" dirty="0">
                <a:hlinkClick r:id="rId5"/>
              </a:rPr>
              <a:t>jpg</a:t>
            </a:r>
            <a:r>
              <a:rPr lang="en-US" sz="2400" dirty="0"/>
              <a:t> </a:t>
            </a:r>
            <a:endParaRPr lang="ru-RU" sz="2400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/>
              <a:t>Слайд</a:t>
            </a:r>
            <a:r>
              <a:rPr lang="en-US" sz="2400" dirty="0"/>
              <a:t> 14 </a:t>
            </a:r>
            <a:r>
              <a:rPr lang="en-US" sz="2400" u="sng" dirty="0">
                <a:hlinkClick r:id="rId6"/>
              </a:rPr>
              <a:t>http://im1-tub</a:t>
            </a:r>
            <a:r>
              <a:rPr lang="ru-RU" sz="2400" u="sng" dirty="0">
                <a:hlinkClick r:id="rId6"/>
              </a:rPr>
              <a:t> </a:t>
            </a:r>
            <a:r>
              <a:rPr lang="en-US" sz="2400" u="sng" dirty="0">
                <a:hlinkClick r:id="rId6"/>
              </a:rPr>
              <a:t>ru.yandex.net/</a:t>
            </a:r>
            <a:r>
              <a:rPr lang="en-US" sz="2400" u="sng" dirty="0" err="1">
                <a:hlinkClick r:id="rId6"/>
              </a:rPr>
              <a:t>i?id</a:t>
            </a:r>
            <a:r>
              <a:rPr lang="en-US" sz="2400" u="sng" dirty="0">
                <a:hlinkClick r:id="rId6"/>
              </a:rPr>
              <a:t>=100cfedecb23763d6b1c7c47f0906307-75-     144&amp;n=21</a:t>
            </a:r>
            <a:r>
              <a:rPr lang="en-US" sz="2400" dirty="0"/>
              <a:t> </a:t>
            </a:r>
            <a:endParaRPr lang="ru-RU" sz="2400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/>
              <a:t>Слайд 15 </a:t>
            </a:r>
            <a:r>
              <a:rPr lang="en-US" sz="2400" u="sng" dirty="0">
                <a:hlinkClick r:id="rId7"/>
              </a:rPr>
              <a:t>http</a:t>
            </a:r>
            <a:r>
              <a:rPr lang="ru-RU" sz="2400" u="sng" dirty="0">
                <a:hlinkClick r:id="rId7"/>
              </a:rPr>
              <a:t>://</a:t>
            </a:r>
            <a:r>
              <a:rPr lang="en-US" sz="2400" u="sng" dirty="0">
                <a:hlinkClick r:id="rId7"/>
              </a:rPr>
              <a:t>help</a:t>
            </a:r>
            <a:r>
              <a:rPr lang="ru-RU" sz="2400" u="sng" dirty="0">
                <a:hlinkClick r:id="rId7"/>
              </a:rPr>
              <a:t>-</a:t>
            </a:r>
            <a:r>
              <a:rPr lang="en-US" sz="2400" u="sng" dirty="0">
                <a:hlinkClick r:id="rId7"/>
              </a:rPr>
              <a:t>s</a:t>
            </a:r>
            <a:r>
              <a:rPr lang="ru-RU" sz="2400" u="sng" dirty="0">
                <a:hlinkClick r:id="rId7"/>
              </a:rPr>
              <a:t>.</a:t>
            </a:r>
            <a:r>
              <a:rPr lang="en-US" sz="2400" u="sng" dirty="0" err="1">
                <a:hlinkClick r:id="rId7"/>
              </a:rPr>
              <a:t>ru</a:t>
            </a:r>
            <a:r>
              <a:rPr lang="ru-RU" sz="2400" u="sng" dirty="0">
                <a:hlinkClick r:id="rId7"/>
              </a:rPr>
              <a:t>/</a:t>
            </a:r>
            <a:r>
              <a:rPr lang="en-US" sz="2400" u="sng" dirty="0">
                <a:hlinkClick r:id="rId7"/>
              </a:rPr>
              <a:t>upload</a:t>
            </a:r>
            <a:r>
              <a:rPr lang="ru-RU" sz="2400" u="sng" dirty="0">
                <a:hlinkClick r:id="rId7"/>
              </a:rPr>
              <a:t>/</a:t>
            </a:r>
            <a:r>
              <a:rPr lang="en-US" sz="2400" u="sng" dirty="0" err="1">
                <a:hlinkClick r:id="rId7"/>
              </a:rPr>
              <a:t>iblock</a:t>
            </a:r>
            <a:r>
              <a:rPr lang="ru-RU" sz="2400" u="sng" dirty="0">
                <a:hlinkClick r:id="rId7"/>
              </a:rPr>
              <a:t>/</a:t>
            </a:r>
            <a:r>
              <a:rPr lang="en-US" sz="2400" u="sng" dirty="0">
                <a:hlinkClick r:id="rId7"/>
              </a:rPr>
              <a:t>f</a:t>
            </a:r>
            <a:r>
              <a:rPr lang="ru-RU" sz="2400" u="sng" dirty="0">
                <a:hlinkClick r:id="rId7"/>
              </a:rPr>
              <a:t>7</a:t>
            </a:r>
            <a:r>
              <a:rPr lang="en-US" sz="2400" u="sng" dirty="0">
                <a:hlinkClick r:id="rId7"/>
              </a:rPr>
              <a:t>e</a:t>
            </a:r>
            <a:r>
              <a:rPr lang="ru-RU" sz="2400" u="sng" dirty="0">
                <a:hlinkClick r:id="rId7"/>
              </a:rPr>
              <a:t>/</a:t>
            </a:r>
            <a:r>
              <a:rPr lang="en-US" sz="2400" u="sng" dirty="0">
                <a:hlinkClick r:id="rId7"/>
              </a:rPr>
              <a:t>f</a:t>
            </a:r>
            <a:r>
              <a:rPr lang="ru-RU" sz="2400" u="sng" dirty="0">
                <a:hlinkClick r:id="rId7"/>
              </a:rPr>
              <a:t>7</a:t>
            </a:r>
            <a:r>
              <a:rPr lang="en-US" sz="2400" u="sng" dirty="0">
                <a:hlinkClick r:id="rId7"/>
              </a:rPr>
              <a:t>e</a:t>
            </a:r>
            <a:r>
              <a:rPr lang="ru-RU" sz="2400" u="sng" dirty="0">
                <a:hlinkClick r:id="rId7"/>
              </a:rPr>
              <a:t>1</a:t>
            </a:r>
            <a:r>
              <a:rPr lang="en-US" sz="2400" u="sng" dirty="0">
                <a:hlinkClick r:id="rId7"/>
              </a:rPr>
              <a:t>f</a:t>
            </a:r>
            <a:r>
              <a:rPr lang="ru-RU" sz="2400" u="sng" dirty="0">
                <a:hlinkClick r:id="rId7"/>
              </a:rPr>
              <a:t>0</a:t>
            </a:r>
            <a:r>
              <a:rPr lang="en-US" sz="2400" u="sng" dirty="0">
                <a:hlinkClick r:id="rId7"/>
              </a:rPr>
              <a:t>c</a:t>
            </a:r>
            <a:r>
              <a:rPr lang="ru-RU" sz="2400" u="sng" dirty="0">
                <a:hlinkClick r:id="rId7"/>
              </a:rPr>
              <a:t>2414236</a:t>
            </a:r>
            <a:r>
              <a:rPr lang="en-US" sz="2400" u="sng" dirty="0">
                <a:hlinkClick r:id="rId7"/>
              </a:rPr>
              <a:t>d</a:t>
            </a:r>
            <a:r>
              <a:rPr lang="ru-RU" sz="2400" u="sng" dirty="0">
                <a:hlinkClick r:id="rId7"/>
              </a:rPr>
              <a:t>395296</a:t>
            </a:r>
            <a:r>
              <a:rPr lang="en-US" sz="2400" u="sng" dirty="0" err="1">
                <a:hlinkClick r:id="rId7"/>
              </a:rPr>
              <a:t>dbd</a:t>
            </a:r>
            <a:r>
              <a:rPr lang="ru-RU" sz="2400" u="sng" dirty="0">
                <a:hlinkClick r:id="rId7"/>
              </a:rPr>
              <a:t>7</a:t>
            </a:r>
            <a:r>
              <a:rPr lang="en-US" sz="2400" u="sng" dirty="0">
                <a:hlinkClick r:id="rId7"/>
              </a:rPr>
              <a:t>e</a:t>
            </a:r>
            <a:r>
              <a:rPr lang="ru-RU" sz="2400" u="sng" dirty="0">
                <a:hlinkClick r:id="rId7"/>
              </a:rPr>
              <a:t>4</a:t>
            </a:r>
            <a:r>
              <a:rPr lang="en-US" sz="2400" u="sng" dirty="0" err="1">
                <a:hlinkClick r:id="rId7"/>
              </a:rPr>
              <a:t>aeb</a:t>
            </a:r>
            <a:r>
              <a:rPr lang="ru-RU" sz="2400" u="sng" dirty="0">
                <a:hlinkClick r:id="rId7"/>
              </a:rPr>
              <a:t>20.</a:t>
            </a:r>
            <a:r>
              <a:rPr lang="en-US" sz="2400" u="sng" dirty="0">
                <a:hlinkClick r:id="rId7"/>
              </a:rPr>
              <a:t>gif</a:t>
            </a:r>
            <a:r>
              <a:rPr lang="en-US" sz="2400" dirty="0"/>
              <a:t> </a:t>
            </a:r>
            <a:endParaRPr lang="ru-RU" sz="2400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/>
          <p:cNvSpPr/>
          <p:nvPr/>
        </p:nvSpPr>
        <p:spPr>
          <a:xfrm>
            <a:off x="428625" y="3714750"/>
            <a:ext cx="2857500" cy="2786063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142875"/>
            <a:ext cx="8183563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Вычислите устно:	</a:t>
            </a:r>
          </a:p>
        </p:txBody>
      </p:sp>
      <p:graphicFrame>
        <p:nvGraphicFramePr>
          <p:cNvPr id="1026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0" imgH="0" progId="Equation.3">
                  <p:embed/>
                </p:oleObj>
              </mc:Choice>
              <mc:Fallback>
                <p:oleObj name="Формула" r:id="rId2" imgW="0" imgH="0" progId="Equation.3">
                  <p:embed/>
                  <p:pic>
                    <p:nvPicPr>
                      <p:cNvPr id="0" name="Rectangle 2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892675" y="1909763"/>
          <a:ext cx="23590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838080" imgH="507960" progId="Equation.3">
                  <p:embed/>
                </p:oleObj>
              </mc:Choice>
              <mc:Fallback>
                <p:oleObj name="Формула" r:id="rId3" imgW="838080" imgH="507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1909763"/>
                        <a:ext cx="2359025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955675" y="1784350"/>
          <a:ext cx="2366963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774360" imgH="507960" progId="Equation.3">
                  <p:embed/>
                </p:oleObj>
              </mc:Choice>
              <mc:Fallback>
                <p:oleObj name="Формула" r:id="rId5" imgW="774360" imgH="507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784350"/>
                        <a:ext cx="2366963" cy="155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48038" y="1844675"/>
            <a:ext cx="857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20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28938" y="2266950"/>
            <a:ext cx="85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10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059113" y="27813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0,35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48488" y="1916113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0,6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72250" y="2338388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4,5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35825" y="27813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2,4</a:t>
            </a:r>
          </a:p>
        </p:txBody>
      </p:sp>
      <p:pic>
        <p:nvPicPr>
          <p:cNvPr id="1039" name="Picture 7" descr="C:\Documents and Settings\Admin\Рабочий стол\картинки\sov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813" y="4286250"/>
            <a:ext cx="2159000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Найдите площадь прямоугольника со сторонами </a:t>
            </a:r>
            <a:r>
              <a:rPr lang="ru-RU" sz="3200" dirty="0">
                <a:solidFill>
                  <a:schemeClr val="tx1"/>
                </a:solidFill>
              </a:rPr>
              <a:t>а</a:t>
            </a:r>
            <a:r>
              <a:rPr lang="ru-RU" sz="2400" dirty="0">
                <a:solidFill>
                  <a:schemeClr val="tx1"/>
                </a:solidFill>
              </a:rPr>
              <a:t> и </a:t>
            </a:r>
            <a:r>
              <a:rPr lang="ru-RU" sz="3200" dirty="0">
                <a:solidFill>
                  <a:schemeClr val="tx1"/>
                </a:solidFill>
              </a:rPr>
              <a:t>в</a:t>
            </a:r>
            <a:r>
              <a:rPr lang="ru-RU" sz="2400" dirty="0">
                <a:solidFill>
                  <a:schemeClr val="tx1"/>
                </a:solidFill>
              </a:rPr>
              <a:t>, если: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500063" y="1714500"/>
            <a:ext cx="8183562" cy="4187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/>
              <a:t>а) а=1,2 см ; в=4 см</a:t>
            </a:r>
          </a:p>
          <a:p>
            <a:pPr>
              <a:buFont typeface="Wingdings 2" pitchFamily="18" charset="2"/>
              <a:buNone/>
            </a:pPr>
            <a:r>
              <a:rPr lang="ru-RU"/>
              <a:t>б) а=0,8 дм ; в=5 дм</a:t>
            </a:r>
          </a:p>
          <a:p>
            <a:pPr>
              <a:buFont typeface="Wingdings 2" pitchFamily="18" charset="2"/>
              <a:buNone/>
            </a:pPr>
            <a:endParaRPr lang="ru-RU"/>
          </a:p>
          <a:p>
            <a:pPr>
              <a:buFont typeface="Wingdings 2" pitchFamily="18" charset="2"/>
              <a:buNone/>
            </a:pPr>
            <a:endParaRPr lang="ru-RU"/>
          </a:p>
          <a:p>
            <a:pPr>
              <a:buFont typeface="Wingdings 2" pitchFamily="18" charset="2"/>
              <a:buNone/>
            </a:pPr>
            <a:r>
              <a:rPr lang="ru-RU"/>
              <a:t>в) а=10 м; в=0,006 м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88" y="2643188"/>
            <a:ext cx="8183562" cy="1050925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sz="24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63" y="2857500"/>
            <a:ext cx="8183562" cy="550863"/>
          </a:xfrm>
          <a:prstGeom prst="rect">
            <a:avLst/>
          </a:prstGeom>
        </p:spPr>
        <p:txBody>
          <a:bodyPr/>
          <a:lstStyle/>
          <a:p>
            <a:pPr marL="36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Выразите площадь в см</a:t>
            </a:r>
            <a:r>
              <a:rPr lang="ru-RU" sz="2400" dirty="0">
                <a:latin typeface="+mn-lt"/>
              </a:rPr>
              <a:t></a:t>
            </a:r>
            <a:endParaRPr lang="ru-RU" sz="2400" b="1" dirty="0"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625" y="4714875"/>
            <a:ext cx="8183563" cy="97948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Выразите площадь в дм</a:t>
            </a:r>
            <a:r>
              <a:rPr lang="ru-RU" sz="2400" dirty="0">
                <a:latin typeface="+mn-lt"/>
              </a:rPr>
              <a:t></a:t>
            </a:r>
            <a:endParaRPr lang="ru-RU" sz="2400" b="1" dirty="0"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43438" y="1785938"/>
            <a:ext cx="3357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 </a:t>
            </a:r>
            <a:r>
              <a:rPr lang="en-US" sz="2800">
                <a:latin typeface="Verdana" pitchFamily="34" charset="0"/>
              </a:rPr>
              <a:t>S = </a:t>
            </a:r>
            <a:r>
              <a:rPr lang="ru-RU" sz="2800">
                <a:latin typeface="Verdana" pitchFamily="34" charset="0"/>
              </a:rPr>
              <a:t>4,8см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43438" y="2286000"/>
            <a:ext cx="3357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 </a:t>
            </a:r>
            <a:r>
              <a:rPr lang="en-US" sz="2800">
                <a:latin typeface="Verdana" pitchFamily="34" charset="0"/>
              </a:rPr>
              <a:t>S = 4</a:t>
            </a:r>
            <a:r>
              <a:rPr lang="ru-RU" sz="2800">
                <a:latin typeface="Verdana" pitchFamily="34" charset="0"/>
              </a:rPr>
              <a:t>дм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2938" y="4357688"/>
            <a:ext cx="3357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 </a:t>
            </a:r>
            <a:r>
              <a:rPr lang="en-US" sz="2800">
                <a:latin typeface="Verdana" pitchFamily="34" charset="0"/>
              </a:rPr>
              <a:t>S = </a:t>
            </a:r>
            <a:r>
              <a:rPr lang="ru-RU" sz="2800">
                <a:latin typeface="Verdana" pitchFamily="34" charset="0"/>
              </a:rPr>
              <a:t>0,06м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29375" y="2286000"/>
            <a:ext cx="2357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= 0,04см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00375" y="4357688"/>
            <a:ext cx="2714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= 0,0006дм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183563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Найдите площадь прямоугольников: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71625" y="1857375"/>
          <a:ext cx="1643074" cy="107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1570">
                <a:tc>
                  <a:txBody>
                    <a:bodyPr/>
                    <a:lstStyle/>
                    <a:p>
                      <a:r>
                        <a:rPr lang="en-US" dirty="0"/>
                        <a:t>    </a:t>
                      </a:r>
                    </a:p>
                    <a:p>
                      <a:r>
                        <a:rPr lang="en-US" dirty="0"/>
                        <a:t>        S-?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73" name="TextBox 7"/>
          <p:cNvSpPr txBox="1">
            <a:spLocks noChangeArrowheads="1"/>
          </p:cNvSpPr>
          <p:nvPr/>
        </p:nvSpPr>
        <p:spPr bwMode="auto">
          <a:xfrm>
            <a:off x="1071563" y="1428750"/>
            <a:ext cx="2214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Verdana" pitchFamily="34" charset="0"/>
              </a:rPr>
              <a:t>а)    2,2 дм</a:t>
            </a:r>
          </a:p>
        </p:txBody>
      </p:sp>
      <p:sp>
        <p:nvSpPr>
          <p:cNvPr id="2074" name="TextBox 8"/>
          <p:cNvSpPr txBox="1">
            <a:spLocks noChangeArrowheads="1"/>
          </p:cNvSpPr>
          <p:nvPr/>
        </p:nvSpPr>
        <p:spPr bwMode="auto">
          <a:xfrm rot="5400000">
            <a:off x="2821781" y="2269332"/>
            <a:ext cx="1285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Verdana" pitchFamily="34" charset="0"/>
              </a:rPr>
              <a:t>0,5 дм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572125" y="1857375"/>
          <a:ext cx="2345312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</a:p>
                    <a:p>
                      <a:r>
                        <a:rPr lang="en-US" dirty="0"/>
                        <a:t>          S-?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81" name="TextBox 10"/>
          <p:cNvSpPr txBox="1">
            <a:spLocks noChangeArrowheads="1"/>
          </p:cNvSpPr>
          <p:nvPr/>
        </p:nvSpPr>
        <p:spPr bwMode="auto">
          <a:xfrm>
            <a:off x="4929188" y="1428750"/>
            <a:ext cx="2428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Verdana" pitchFamily="34" charset="0"/>
              </a:rPr>
              <a:t> </a:t>
            </a:r>
            <a:r>
              <a:rPr lang="ru-RU">
                <a:latin typeface="Verdana" pitchFamily="34" charset="0"/>
              </a:rPr>
              <a:t>б</a:t>
            </a:r>
            <a:r>
              <a:rPr lang="ru-RU" sz="2400">
                <a:latin typeface="Verdana" pitchFamily="34" charset="0"/>
              </a:rPr>
              <a:t>)       3,02 м</a:t>
            </a:r>
          </a:p>
        </p:txBody>
      </p:sp>
      <p:sp>
        <p:nvSpPr>
          <p:cNvPr id="2082" name="TextBox 11"/>
          <p:cNvSpPr txBox="1">
            <a:spLocks noChangeArrowheads="1"/>
          </p:cNvSpPr>
          <p:nvPr/>
        </p:nvSpPr>
        <p:spPr bwMode="auto">
          <a:xfrm rot="5400000">
            <a:off x="7553326" y="2233612"/>
            <a:ext cx="1071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Verdana" pitchFamily="34" charset="0"/>
              </a:rPr>
              <a:t>1,3 м</a:t>
            </a:r>
          </a:p>
        </p:txBody>
      </p:sp>
      <p:sp>
        <p:nvSpPr>
          <p:cNvPr id="2083" name="TextBox 15"/>
          <p:cNvSpPr txBox="1">
            <a:spLocks noChangeArrowheads="1"/>
          </p:cNvSpPr>
          <p:nvPr/>
        </p:nvSpPr>
        <p:spPr bwMode="auto">
          <a:xfrm>
            <a:off x="428625" y="4143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а)</a:t>
            </a: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1000125" y="4214813"/>
          <a:ext cx="25717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041120" imgH="177480" progId="Equation.3">
                  <p:embed/>
                </p:oleObj>
              </mc:Choice>
              <mc:Fallback>
                <p:oleObj name="Формула" r:id="rId2" imgW="10411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4214813"/>
                        <a:ext cx="257175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857250" y="5072063"/>
          <a:ext cx="32861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257120" imgH="177480" progId="Equation.3">
                  <p:embed/>
                </p:oleObj>
              </mc:Choice>
              <mc:Fallback>
                <p:oleObj name="Формула" r:id="rId4" imgW="12571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5072063"/>
                        <a:ext cx="32861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1065213" y="4572000"/>
          <a:ext cx="414813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206360" imgH="203040" progId="Equation.3">
                  <p:embed/>
                </p:oleObj>
              </mc:Choice>
              <mc:Fallback>
                <p:oleObj name="Формула" r:id="rId6" imgW="12063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4572000"/>
                        <a:ext cx="4148137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1187450" y="5500688"/>
          <a:ext cx="262096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1117440" imgH="203040" progId="Equation.3">
                  <p:embed/>
                </p:oleObj>
              </mc:Choice>
              <mc:Fallback>
                <p:oleObj name="Формула" r:id="rId8" imgW="11174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500688"/>
                        <a:ext cx="2620963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643313" y="4121150"/>
          <a:ext cx="13557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609480" imgH="203040" progId="Equation.3">
                  <p:embed/>
                </p:oleObj>
              </mc:Choice>
              <mc:Fallback>
                <p:oleObj name="Формула" r:id="rId10" imgW="6094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4121150"/>
                        <a:ext cx="13557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5000625" y="4071938"/>
          <a:ext cx="2522538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2" imgW="1028520" imgH="228600" progId="Equation.3">
                  <p:embed/>
                </p:oleObj>
              </mc:Choice>
              <mc:Fallback>
                <p:oleObj name="Формула" r:id="rId12" imgW="102852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4071938"/>
                        <a:ext cx="2522538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214938" y="4429125"/>
          <a:ext cx="2522537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4" imgW="1028520" imgH="228600" progId="Equation.3">
                  <p:embed/>
                </p:oleObj>
              </mc:Choice>
              <mc:Fallback>
                <p:oleObj name="Формула" r:id="rId14" imgW="102852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4429125"/>
                        <a:ext cx="2522537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4071938" y="5000625"/>
          <a:ext cx="1571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5" imgW="774360" imgH="203040" progId="Equation.3">
                  <p:embed/>
                </p:oleObj>
              </mc:Choice>
              <mc:Fallback>
                <p:oleObj name="Формула" r:id="rId15" imgW="77436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5000625"/>
                        <a:ext cx="15716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5715000" y="5000625"/>
          <a:ext cx="31432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7" imgW="1282680" imgH="228600" progId="Equation.3">
                  <p:embed/>
                </p:oleObj>
              </mc:Choice>
              <mc:Fallback>
                <p:oleObj name="Формула" r:id="rId17" imgW="128268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000625"/>
                        <a:ext cx="31432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3786188" y="5429250"/>
          <a:ext cx="135731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9" imgW="545760" imgH="228600" progId="Equation.3">
                  <p:embed/>
                </p:oleObj>
              </mc:Choice>
              <mc:Fallback>
                <p:oleObj name="Формула" r:id="rId19" imgW="54576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5429250"/>
                        <a:ext cx="1357312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4" name="Прямоугольник 29"/>
          <p:cNvSpPr>
            <a:spLocks noChangeArrowheads="1"/>
          </p:cNvSpPr>
          <p:nvPr/>
        </p:nvSpPr>
        <p:spPr bwMode="auto">
          <a:xfrm>
            <a:off x="4214813" y="3286125"/>
            <a:ext cx="466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2085" name="TextBox 21"/>
          <p:cNvSpPr txBox="1">
            <a:spLocks noChangeArrowheads="1"/>
          </p:cNvSpPr>
          <p:nvPr/>
        </p:nvSpPr>
        <p:spPr bwMode="auto">
          <a:xfrm>
            <a:off x="428625" y="514350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б)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686050" y="1571625"/>
          <a:ext cx="36369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609480" imgH="203040" progId="Equation.3">
                  <p:embed/>
                </p:oleObj>
              </mc:Choice>
              <mc:Fallback>
                <p:oleObj name="Формула" r:id="rId2" imgW="6094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1571625"/>
                        <a:ext cx="363696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587750" y="3857625"/>
          <a:ext cx="2960688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647640" imgH="203040" progId="Equation.3">
                  <p:embed/>
                </p:oleObj>
              </mc:Choice>
              <mc:Fallback>
                <p:oleObj name="Формула" r:id="rId4" imgW="6476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0" y="3857625"/>
                        <a:ext cx="2960688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216650" y="1571625"/>
          <a:ext cx="23558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558720" imgH="203040" progId="Equation.3">
                  <p:embed/>
                </p:oleObj>
              </mc:Choice>
              <mc:Fallback>
                <p:oleObj name="Формула" r:id="rId6" imgW="5587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650" y="1571625"/>
                        <a:ext cx="23558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6643688" y="3857625"/>
          <a:ext cx="18573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380880" imgH="203040" progId="Equation.3">
                  <p:embed/>
                </p:oleObj>
              </mc:Choice>
              <mc:Fallback>
                <p:oleObj name="Формула" r:id="rId8" imgW="3808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3857625"/>
                        <a:ext cx="18573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571500" y="928688"/>
          <a:ext cx="45005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711000" imgH="177480" progId="Equation.3">
                  <p:embed/>
                </p:oleObj>
              </mc:Choice>
              <mc:Fallback>
                <p:oleObj name="Формула" r:id="rId10" imgW="71100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928688"/>
                        <a:ext cx="4500563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581025" y="3143250"/>
          <a:ext cx="3975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2" imgW="927000" imgH="177480" progId="Equation.3">
                  <p:embed/>
                </p:oleObj>
              </mc:Choice>
              <mc:Fallback>
                <p:oleObj name="Формула" r:id="rId12" imgW="92700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3143250"/>
                        <a:ext cx="3975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928794" y="0"/>
            <a:ext cx="428628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Умножение десятичной дроби на десятичную дробь</a:t>
            </a:r>
            <a:endParaRPr lang="ru-RU" sz="2400" dirty="0">
              <a:latin typeface="+mn-lt"/>
            </a:endParaRPr>
          </a:p>
        </p:txBody>
      </p:sp>
      <p:grpSp>
        <p:nvGrpSpPr>
          <p:cNvPr id="2" name="Group 475"/>
          <p:cNvGrpSpPr>
            <a:grpSpLocks/>
          </p:cNvGrpSpPr>
          <p:nvPr/>
        </p:nvGrpSpPr>
        <p:grpSpPr bwMode="auto">
          <a:xfrm>
            <a:off x="3076575" y="850900"/>
            <a:ext cx="2376488" cy="1408113"/>
            <a:chOff x="3923" y="1003"/>
            <a:chExt cx="1497" cy="887"/>
          </a:xfrm>
        </p:grpSpPr>
        <p:sp>
          <p:nvSpPr>
            <p:cNvPr id="29734" name="Text Box 405"/>
            <p:cNvSpPr txBox="1">
              <a:spLocks noChangeArrowheads="1"/>
            </p:cNvSpPr>
            <p:nvPr/>
          </p:nvSpPr>
          <p:spPr bwMode="auto">
            <a:xfrm>
              <a:off x="5080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29735" name="Text Box 406"/>
            <p:cNvSpPr txBox="1">
              <a:spLocks noChangeArrowheads="1"/>
            </p:cNvSpPr>
            <p:nvPr/>
          </p:nvSpPr>
          <p:spPr bwMode="auto">
            <a:xfrm>
              <a:off x="4672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36" name="Text Box 407"/>
            <p:cNvSpPr txBox="1">
              <a:spLocks noChangeArrowheads="1"/>
            </p:cNvSpPr>
            <p:nvPr/>
          </p:nvSpPr>
          <p:spPr bwMode="auto">
            <a:xfrm>
              <a:off x="4309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9737" name="Text Box 408"/>
            <p:cNvSpPr txBox="1">
              <a:spLocks noChangeArrowheads="1"/>
            </p:cNvSpPr>
            <p:nvPr/>
          </p:nvSpPr>
          <p:spPr bwMode="auto">
            <a:xfrm>
              <a:off x="3923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38" name="Text Box 423"/>
            <p:cNvSpPr txBox="1">
              <a:spLocks noChangeArrowheads="1"/>
            </p:cNvSpPr>
            <p:nvPr/>
          </p:nvSpPr>
          <p:spPr bwMode="auto">
            <a:xfrm>
              <a:off x="4185" y="1218"/>
              <a:ext cx="340" cy="6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000"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3" name="Group 657"/>
          <p:cNvGrpSpPr>
            <a:grpSpLocks/>
          </p:cNvGrpSpPr>
          <p:nvPr/>
        </p:nvGrpSpPr>
        <p:grpSpPr bwMode="auto">
          <a:xfrm>
            <a:off x="4300538" y="1858963"/>
            <a:ext cx="1116012" cy="1427162"/>
            <a:chOff x="4309" y="1207"/>
            <a:chExt cx="703" cy="899"/>
          </a:xfrm>
        </p:grpSpPr>
        <p:sp>
          <p:nvSpPr>
            <p:cNvPr id="29731" name="Text Box 410"/>
            <p:cNvSpPr txBox="1">
              <a:spLocks noChangeArrowheads="1"/>
            </p:cNvSpPr>
            <p:nvPr/>
          </p:nvSpPr>
          <p:spPr bwMode="auto">
            <a:xfrm>
              <a:off x="4672" y="1207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29732" name="Text Box 415"/>
            <p:cNvSpPr txBox="1">
              <a:spLocks noChangeArrowheads="1"/>
            </p:cNvSpPr>
            <p:nvPr/>
          </p:nvSpPr>
          <p:spPr bwMode="auto">
            <a:xfrm>
              <a:off x="4309" y="1207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9733" name="Text Box 424"/>
            <p:cNvSpPr txBox="1">
              <a:spLocks noChangeArrowheads="1"/>
            </p:cNvSpPr>
            <p:nvPr/>
          </p:nvSpPr>
          <p:spPr bwMode="auto">
            <a:xfrm>
              <a:off x="4490" y="1434"/>
              <a:ext cx="340" cy="6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7000"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4" name="Group 673"/>
          <p:cNvGrpSpPr>
            <a:grpSpLocks/>
          </p:cNvGrpSpPr>
          <p:nvPr/>
        </p:nvGrpSpPr>
        <p:grpSpPr bwMode="auto">
          <a:xfrm>
            <a:off x="2501900" y="5062538"/>
            <a:ext cx="2951163" cy="1371600"/>
            <a:chOff x="3561" y="3203"/>
            <a:chExt cx="1859" cy="864"/>
          </a:xfrm>
        </p:grpSpPr>
        <p:sp>
          <p:nvSpPr>
            <p:cNvPr id="29726" name="Text Box 416"/>
            <p:cNvSpPr txBox="1">
              <a:spLocks noChangeArrowheads="1"/>
            </p:cNvSpPr>
            <p:nvPr/>
          </p:nvSpPr>
          <p:spPr bwMode="auto">
            <a:xfrm>
              <a:off x="5080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9727" name="Text Box 417"/>
            <p:cNvSpPr txBox="1">
              <a:spLocks noChangeArrowheads="1"/>
            </p:cNvSpPr>
            <p:nvPr/>
          </p:nvSpPr>
          <p:spPr bwMode="auto">
            <a:xfrm>
              <a:off x="4695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9728" name="Text Box 418"/>
            <p:cNvSpPr txBox="1">
              <a:spLocks noChangeArrowheads="1"/>
            </p:cNvSpPr>
            <p:nvPr/>
          </p:nvSpPr>
          <p:spPr bwMode="auto">
            <a:xfrm>
              <a:off x="4332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9729" name="Text Box 419"/>
            <p:cNvSpPr txBox="1">
              <a:spLocks noChangeArrowheads="1"/>
            </p:cNvSpPr>
            <p:nvPr/>
          </p:nvSpPr>
          <p:spPr bwMode="auto">
            <a:xfrm>
              <a:off x="3946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9730" name="Text Box 420"/>
            <p:cNvSpPr txBox="1">
              <a:spLocks noChangeArrowheads="1"/>
            </p:cNvSpPr>
            <p:nvPr/>
          </p:nvSpPr>
          <p:spPr bwMode="auto">
            <a:xfrm>
              <a:off x="3561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5</a:t>
              </a:r>
            </a:p>
          </p:txBody>
        </p:sp>
      </p:grpSp>
      <p:sp>
        <p:nvSpPr>
          <p:cNvPr id="7593" name="Text Box 425"/>
          <p:cNvSpPr txBox="1">
            <a:spLocks noChangeArrowheads="1"/>
          </p:cNvSpPr>
          <p:nvPr/>
        </p:nvSpPr>
        <p:spPr bwMode="auto">
          <a:xfrm>
            <a:off x="2786063" y="5429250"/>
            <a:ext cx="428625" cy="1077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ru-RU" sz="7000" b="1">
                <a:latin typeface="Times New Roman" pitchFamily="18" charset="0"/>
              </a:rPr>
              <a:t>,</a:t>
            </a:r>
          </a:p>
        </p:txBody>
      </p:sp>
      <p:sp>
        <p:nvSpPr>
          <p:cNvPr id="7594" name="Text Box 426"/>
          <p:cNvSpPr txBox="1">
            <a:spLocks noChangeArrowheads="1"/>
          </p:cNvSpPr>
          <p:nvPr/>
        </p:nvSpPr>
        <p:spPr bwMode="auto">
          <a:xfrm>
            <a:off x="2500313" y="1643063"/>
            <a:ext cx="53975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ru-RU" sz="5000">
                <a:latin typeface="Tahoma" pitchFamily="34" charset="0"/>
              </a:rPr>
              <a:t>х</a:t>
            </a:r>
          </a:p>
        </p:txBody>
      </p:sp>
      <p:sp>
        <p:nvSpPr>
          <p:cNvPr id="7596" name="Arc 428"/>
          <p:cNvSpPr>
            <a:spLocks/>
          </p:cNvSpPr>
          <p:nvPr/>
        </p:nvSpPr>
        <p:spPr bwMode="auto">
          <a:xfrm flipV="1">
            <a:off x="3929063" y="1928813"/>
            <a:ext cx="1763712" cy="179387"/>
          </a:xfrm>
          <a:custGeom>
            <a:avLst/>
            <a:gdLst>
              <a:gd name="T0" fmla="*/ 2147483647 w 43200"/>
              <a:gd name="T1" fmla="*/ 2147483647 h 22436"/>
              <a:gd name="T2" fmla="*/ 2147483647 w 43200"/>
              <a:gd name="T3" fmla="*/ 2147483647 h 22436"/>
              <a:gd name="T4" fmla="*/ 2147483647 w 43200"/>
              <a:gd name="T5" fmla="*/ 2147483647 h 22436"/>
              <a:gd name="T6" fmla="*/ 0 60000 65536"/>
              <a:gd name="T7" fmla="*/ 0 60000 65536"/>
              <a:gd name="T8" fmla="*/ 0 60000 65536"/>
              <a:gd name="T9" fmla="*/ 0 w 43200"/>
              <a:gd name="T10" fmla="*/ 0 h 22436"/>
              <a:gd name="T11" fmla="*/ 43200 w 43200"/>
              <a:gd name="T12" fmla="*/ 22436 h 224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7646" name="Line 478"/>
          <p:cNvSpPr>
            <a:spLocks noChangeShapeType="1"/>
          </p:cNvSpPr>
          <p:nvPr/>
        </p:nvSpPr>
        <p:spPr bwMode="auto">
          <a:xfrm>
            <a:off x="3143250" y="3214688"/>
            <a:ext cx="24479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/>
          </a:p>
        </p:txBody>
      </p:sp>
      <p:grpSp>
        <p:nvGrpSpPr>
          <p:cNvPr id="9" name="Group 656"/>
          <p:cNvGrpSpPr>
            <a:grpSpLocks/>
          </p:cNvGrpSpPr>
          <p:nvPr/>
        </p:nvGrpSpPr>
        <p:grpSpPr bwMode="auto">
          <a:xfrm>
            <a:off x="863600" y="5229225"/>
            <a:ext cx="2376488" cy="1371600"/>
            <a:chOff x="544" y="3294"/>
            <a:chExt cx="1497" cy="864"/>
          </a:xfrm>
        </p:grpSpPr>
        <p:sp>
          <p:nvSpPr>
            <p:cNvPr id="29722" name="Text Box 545"/>
            <p:cNvSpPr txBox="1">
              <a:spLocks noChangeArrowheads="1"/>
            </p:cNvSpPr>
            <p:nvPr/>
          </p:nvSpPr>
          <p:spPr bwMode="auto">
            <a:xfrm>
              <a:off x="1701" y="329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9000">
                <a:latin typeface="Times New Roman" pitchFamily="18" charset="0"/>
              </a:endParaRPr>
            </a:p>
          </p:txBody>
        </p:sp>
        <p:sp>
          <p:nvSpPr>
            <p:cNvPr id="29723" name="Text Box 546"/>
            <p:cNvSpPr txBox="1">
              <a:spLocks noChangeArrowheads="1"/>
            </p:cNvSpPr>
            <p:nvPr/>
          </p:nvSpPr>
          <p:spPr bwMode="auto">
            <a:xfrm>
              <a:off x="1338" y="329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9000">
                <a:latin typeface="Times New Roman" pitchFamily="18" charset="0"/>
              </a:endParaRPr>
            </a:p>
          </p:txBody>
        </p:sp>
        <p:sp>
          <p:nvSpPr>
            <p:cNvPr id="29724" name="Text Box 547"/>
            <p:cNvSpPr txBox="1">
              <a:spLocks noChangeArrowheads="1"/>
            </p:cNvSpPr>
            <p:nvPr/>
          </p:nvSpPr>
          <p:spPr bwMode="auto">
            <a:xfrm>
              <a:off x="907" y="329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9000">
                <a:latin typeface="Times New Roman" pitchFamily="18" charset="0"/>
              </a:endParaRPr>
            </a:p>
          </p:txBody>
        </p:sp>
        <p:sp>
          <p:nvSpPr>
            <p:cNvPr id="29725" name="Text Box 548"/>
            <p:cNvSpPr txBox="1">
              <a:spLocks noChangeArrowheads="1"/>
            </p:cNvSpPr>
            <p:nvPr/>
          </p:nvSpPr>
          <p:spPr bwMode="auto">
            <a:xfrm>
              <a:off x="544" y="329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9000">
                <a:latin typeface="Times New Roman" pitchFamily="18" charset="0"/>
              </a:endParaRPr>
            </a:p>
          </p:txBody>
        </p:sp>
      </p:grpSp>
      <p:sp>
        <p:nvSpPr>
          <p:cNvPr id="7826" name="Arc 658"/>
          <p:cNvSpPr>
            <a:spLocks/>
          </p:cNvSpPr>
          <p:nvPr/>
        </p:nvSpPr>
        <p:spPr bwMode="auto">
          <a:xfrm flipV="1">
            <a:off x="4929188" y="2928938"/>
            <a:ext cx="503237" cy="180975"/>
          </a:xfrm>
          <a:custGeom>
            <a:avLst/>
            <a:gdLst>
              <a:gd name="T0" fmla="*/ 2147483647 w 43200"/>
              <a:gd name="T1" fmla="*/ 2147483647 h 22436"/>
              <a:gd name="T2" fmla="*/ 2147483647 w 43200"/>
              <a:gd name="T3" fmla="*/ 2147483647 h 22436"/>
              <a:gd name="T4" fmla="*/ 2147483647 w 43200"/>
              <a:gd name="T5" fmla="*/ 2147483647 h 22436"/>
              <a:gd name="T6" fmla="*/ 0 60000 65536"/>
              <a:gd name="T7" fmla="*/ 0 60000 65536"/>
              <a:gd name="T8" fmla="*/ 0 60000 65536"/>
              <a:gd name="T9" fmla="*/ 0 w 43200"/>
              <a:gd name="T10" fmla="*/ 0 h 22436"/>
              <a:gd name="T11" fmla="*/ 43200 w 43200"/>
              <a:gd name="T12" fmla="*/ 22436 h 224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01600" cmpd="tri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7827" name="Line 659"/>
          <p:cNvSpPr>
            <a:spLocks noChangeShapeType="1"/>
          </p:cNvSpPr>
          <p:nvPr/>
        </p:nvSpPr>
        <p:spPr bwMode="auto">
          <a:xfrm>
            <a:off x="2428875" y="5286375"/>
            <a:ext cx="31686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/>
          </a:p>
        </p:txBody>
      </p:sp>
      <p:grpSp>
        <p:nvGrpSpPr>
          <p:cNvPr id="10" name="Group 666"/>
          <p:cNvGrpSpPr>
            <a:grpSpLocks/>
          </p:cNvGrpSpPr>
          <p:nvPr/>
        </p:nvGrpSpPr>
        <p:grpSpPr bwMode="auto">
          <a:xfrm>
            <a:off x="3076575" y="3011488"/>
            <a:ext cx="2376488" cy="1371600"/>
            <a:chOff x="3923" y="1933"/>
            <a:chExt cx="1497" cy="864"/>
          </a:xfrm>
        </p:grpSpPr>
        <p:sp>
          <p:nvSpPr>
            <p:cNvPr id="29718" name="Text Box 661"/>
            <p:cNvSpPr txBox="1">
              <a:spLocks noChangeArrowheads="1"/>
            </p:cNvSpPr>
            <p:nvPr/>
          </p:nvSpPr>
          <p:spPr bwMode="auto">
            <a:xfrm>
              <a:off x="5080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9719" name="Text Box 662"/>
            <p:cNvSpPr txBox="1">
              <a:spLocks noChangeArrowheads="1"/>
            </p:cNvSpPr>
            <p:nvPr/>
          </p:nvSpPr>
          <p:spPr bwMode="auto">
            <a:xfrm>
              <a:off x="4672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9720" name="Text Box 663"/>
            <p:cNvSpPr txBox="1">
              <a:spLocks noChangeArrowheads="1"/>
            </p:cNvSpPr>
            <p:nvPr/>
          </p:nvSpPr>
          <p:spPr bwMode="auto">
            <a:xfrm>
              <a:off x="4309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9721" name="Text Box 664"/>
            <p:cNvSpPr txBox="1">
              <a:spLocks noChangeArrowheads="1"/>
            </p:cNvSpPr>
            <p:nvPr/>
          </p:nvSpPr>
          <p:spPr bwMode="auto">
            <a:xfrm>
              <a:off x="3923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8</a:t>
              </a:r>
            </a:p>
          </p:txBody>
        </p:sp>
      </p:grpSp>
      <p:grpSp>
        <p:nvGrpSpPr>
          <p:cNvPr id="11" name="Group 667"/>
          <p:cNvGrpSpPr>
            <a:grpSpLocks/>
          </p:cNvGrpSpPr>
          <p:nvPr/>
        </p:nvGrpSpPr>
        <p:grpSpPr bwMode="auto">
          <a:xfrm>
            <a:off x="2500313" y="4000500"/>
            <a:ext cx="2214562" cy="1412875"/>
            <a:chOff x="3923" y="1907"/>
            <a:chExt cx="1497" cy="890"/>
          </a:xfrm>
        </p:grpSpPr>
        <p:sp>
          <p:nvSpPr>
            <p:cNvPr id="29714" name="Text Box 668"/>
            <p:cNvSpPr txBox="1">
              <a:spLocks noChangeArrowheads="1"/>
            </p:cNvSpPr>
            <p:nvPr/>
          </p:nvSpPr>
          <p:spPr bwMode="auto">
            <a:xfrm>
              <a:off x="5080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29715" name="Text Box 669"/>
            <p:cNvSpPr txBox="1">
              <a:spLocks noChangeArrowheads="1"/>
            </p:cNvSpPr>
            <p:nvPr/>
          </p:nvSpPr>
          <p:spPr bwMode="auto">
            <a:xfrm>
              <a:off x="4672" y="1933"/>
              <a:ext cx="41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9716" name="Text Box 670"/>
            <p:cNvSpPr txBox="1">
              <a:spLocks noChangeArrowheads="1"/>
            </p:cNvSpPr>
            <p:nvPr/>
          </p:nvSpPr>
          <p:spPr bwMode="auto">
            <a:xfrm>
              <a:off x="4261" y="1907"/>
              <a:ext cx="435" cy="8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17" name="Text Box 671"/>
            <p:cNvSpPr txBox="1">
              <a:spLocks noChangeArrowheads="1"/>
            </p:cNvSpPr>
            <p:nvPr/>
          </p:nvSpPr>
          <p:spPr bwMode="auto">
            <a:xfrm>
              <a:off x="3923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4</a:t>
              </a:r>
            </a:p>
          </p:txBody>
        </p:sp>
      </p:grpSp>
      <p:sp>
        <p:nvSpPr>
          <p:cNvPr id="7840" name="Text Box 672"/>
          <p:cNvSpPr txBox="1">
            <a:spLocks noChangeArrowheads="1"/>
          </p:cNvSpPr>
          <p:nvPr/>
        </p:nvSpPr>
        <p:spPr bwMode="auto">
          <a:xfrm>
            <a:off x="2143125" y="3767138"/>
            <a:ext cx="500063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en-US" sz="5000">
                <a:latin typeface="Tahoma" pitchFamily="34" charset="0"/>
              </a:rPr>
              <a:t>+</a:t>
            </a:r>
          </a:p>
        </p:txBody>
      </p:sp>
      <p:grpSp>
        <p:nvGrpSpPr>
          <p:cNvPr id="12" name="Group 679"/>
          <p:cNvGrpSpPr>
            <a:grpSpLocks/>
          </p:cNvGrpSpPr>
          <p:nvPr/>
        </p:nvGrpSpPr>
        <p:grpSpPr bwMode="auto">
          <a:xfrm>
            <a:off x="3143250" y="6286500"/>
            <a:ext cx="2286000" cy="238125"/>
            <a:chOff x="3969" y="3906"/>
            <a:chExt cx="1474" cy="114"/>
          </a:xfrm>
        </p:grpSpPr>
        <p:sp>
          <p:nvSpPr>
            <p:cNvPr id="29712" name="Arc 677"/>
            <p:cNvSpPr>
              <a:spLocks/>
            </p:cNvSpPr>
            <p:nvPr/>
          </p:nvSpPr>
          <p:spPr bwMode="auto">
            <a:xfrm flipV="1">
              <a:off x="3969" y="3906"/>
              <a:ext cx="317" cy="114"/>
            </a:xfrm>
            <a:custGeom>
              <a:avLst/>
              <a:gdLst>
                <a:gd name="T0" fmla="*/ 0 w 43200"/>
                <a:gd name="T1" fmla="*/ 0 h 22436"/>
                <a:gd name="T2" fmla="*/ 0 w 43200"/>
                <a:gd name="T3" fmla="*/ 0 h 22436"/>
                <a:gd name="T4" fmla="*/ 0 w 43200"/>
                <a:gd name="T5" fmla="*/ 0 h 22436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436"/>
                <a:gd name="T11" fmla="*/ 43200 w 43200"/>
                <a:gd name="T12" fmla="*/ 22436 h 224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436" fill="none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36" stroke="0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01600" cmpd="tri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ru-RU">
                <a:latin typeface="Verdana" pitchFamily="34" charset="0"/>
              </a:endParaRPr>
            </a:p>
          </p:txBody>
        </p:sp>
        <p:sp>
          <p:nvSpPr>
            <p:cNvPr id="29713" name="Arc 678"/>
            <p:cNvSpPr>
              <a:spLocks/>
            </p:cNvSpPr>
            <p:nvPr/>
          </p:nvSpPr>
          <p:spPr bwMode="auto">
            <a:xfrm flipV="1">
              <a:off x="4332" y="3906"/>
              <a:ext cx="1111" cy="113"/>
            </a:xfrm>
            <a:custGeom>
              <a:avLst/>
              <a:gdLst>
                <a:gd name="T0" fmla="*/ 0 w 43200"/>
                <a:gd name="T1" fmla="*/ 0 h 22436"/>
                <a:gd name="T2" fmla="*/ 0 w 43200"/>
                <a:gd name="T3" fmla="*/ 0 h 22436"/>
                <a:gd name="T4" fmla="*/ 0 w 43200"/>
                <a:gd name="T5" fmla="*/ 0 h 22436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436"/>
                <a:gd name="T11" fmla="*/ 43200 w 43200"/>
                <a:gd name="T12" fmla="*/ 22436 h 224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436" fill="none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36" stroke="0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ru-RU">
                <a:latin typeface="Verdana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34106E-8 C -0.02413 0.00602 -0.04826 0.01228 -0.07135 0.02618 C -0.09444 0.04008 -0.12031 0.06487 -0.13888 0.08341 C -0.15746 0.10195 -0.16649 0.1133 -0.18316 0.13693 C -0.19982 0.16057 -0.22517 0.19532 -0.23888 0.22544 C -0.2526 0.25556 -0.26041 0.28568 -0.26493 0.31719 C -0.26944 0.3487 -0.26892 0.38299 -0.26614 0.41427 C -0.26336 0.44555 -0.25729 0.47637 -0.24809 0.5044 C -0.23888 0.53244 -0.22343 0.56024 -0.21041 0.58248 C -0.19739 0.60473 -0.19218 0.62419 -0.17013 0.63786 C -0.14809 0.65153 -0.10642 0.66798 -0.07795 0.66404 C -0.04947 0.6601 -0.01545 0.62419 0.00105 0.61353 " pathEditMode="relative" rAng="0" ptsTypes="aaaaaaaaaaaa">
                                      <p:cBhvr>
                                        <p:cTn id="64" dur="30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0" y="334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1574 C -0.01858 0.01967 -0.03872 0.02361 -0.06719 0.02963 C -0.09566 0.03565 -0.13889 0.04236 -0.16979 0.05208 C -0.2007 0.0618 -0.22726 0.07153 -0.25295 0.08842 C -0.27865 0.10532 -0.30608 0.13541 -0.32431 0.1544 C -0.34254 0.17338 -0.34879 0.18055 -0.36268 0.20301 C -0.37656 0.22546 -0.39792 0.25787 -0.40816 0.28958 C -0.4184 0.32129 -0.42535 0.36157 -0.42379 0.39375 C -0.42222 0.42569 -0.41198 0.45926 -0.39844 0.48194 C -0.3849 0.50463 -0.36198 0.52083 -0.34254 0.53055 C -0.32309 0.54028 -0.30226 0.54143 -0.28212 0.54074 C -0.26198 0.54004 -0.23611 0.53773 -0.2217 0.52639 C -0.20729 0.51504 -0.20087 0.48379 -0.19531 0.47268 " pathEditMode="relative" rAng="0" ptsTypes="aaaaaaaaaaaaa">
                                      <p:cBhvr>
                                        <p:cTn id="73" dur="3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0" y="263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2" presetClass="entr" presetSubtype="2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000"/>
                            </p:stCondLst>
                            <p:childTnLst>
                              <p:par>
                                <p:cTn id="79" presetID="53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3" presetClass="entr" presetSubtype="32" repeatCount="3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3" grpId="0"/>
      <p:bldP spid="7593" grpId="1"/>
      <p:bldP spid="7594" grpId="0"/>
      <p:bldP spid="7596" grpId="0" animBg="1"/>
      <p:bldP spid="7596" grpId="1" animBg="1"/>
      <p:bldP spid="7646" grpId="0" animBg="1"/>
      <p:bldP spid="7826" grpId="0" animBg="1"/>
      <p:bldP spid="7826" grpId="1" animBg="1"/>
      <p:bldP spid="7827" grpId="0" animBg="1"/>
      <p:bldP spid="78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7754937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Правило: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643188"/>
            <a:ext cx="8286750" cy="3214687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/>
              <a:t>Выполнить умножение, не обращая внимания на запятые;</a:t>
            </a:r>
          </a:p>
          <a:p>
            <a:pPr>
              <a:buFont typeface="Arial" charset="0"/>
              <a:buChar char="•"/>
            </a:pPr>
            <a:endParaRPr lang="ru-RU"/>
          </a:p>
          <a:p>
            <a:pPr>
              <a:buFont typeface="Wingdings 2" pitchFamily="18" charset="2"/>
              <a:buNone/>
            </a:pPr>
            <a:endParaRPr lang="ru-RU"/>
          </a:p>
          <a:p>
            <a:pPr>
              <a:buFont typeface="Wingdings 2" pitchFamily="18" charset="2"/>
              <a:buNone/>
            </a:pPr>
            <a:endParaRPr lang="ru-RU"/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500063" y="4143375"/>
            <a:ext cx="8143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endParaRPr lang="ru-RU" sz="2800">
              <a:latin typeface="Verdana" pitchFamily="34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28625" y="3929063"/>
            <a:ext cx="8286750" cy="19288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Arial" charset="0"/>
              <a:buChar char="•"/>
            </a:pPr>
            <a:r>
              <a:rPr lang="ru-RU" sz="2800">
                <a:latin typeface="Verdana" pitchFamily="34" charset="0"/>
              </a:rPr>
              <a:t>Отделить запятой столько цифр справа, сколько их стоит после запятой в обоих множителях вместе</a:t>
            </a: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ru-RU" sz="2800">
              <a:latin typeface="Verdana" pitchFamily="34" charset="0"/>
            </a:endParaRPr>
          </a:p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ru-RU" sz="2800">
              <a:latin typeface="Verdana" pitchFamily="34" charset="0"/>
            </a:endParaRPr>
          </a:p>
        </p:txBody>
      </p:sp>
      <p:sp>
        <p:nvSpPr>
          <p:cNvPr id="23557" name="TextBox 7"/>
          <p:cNvSpPr txBox="1">
            <a:spLocks noChangeArrowheads="1"/>
          </p:cNvSpPr>
          <p:nvPr/>
        </p:nvSpPr>
        <p:spPr bwMode="auto">
          <a:xfrm>
            <a:off x="500063" y="1214438"/>
            <a:ext cx="8072437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Verdana" pitchFamily="34" charset="0"/>
              </a:rPr>
              <a:t>Чтобы перемножить две десятичные дроби, надо:</a:t>
            </a:r>
          </a:p>
          <a:p>
            <a:endParaRPr lang="ru-RU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Поставьте в ответе запятую, зная что</a:t>
            </a:r>
          </a:p>
        </p:txBody>
      </p:sp>
      <p:graphicFrame>
        <p:nvGraphicFramePr>
          <p:cNvPr id="307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1514475" y="1100138"/>
          <a:ext cx="232727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787320" imgH="177480" progId="Equation.3">
                  <p:embed/>
                </p:oleObj>
              </mc:Choice>
              <mc:Fallback>
                <p:oleObj name="Формула" r:id="rId2" imgW="787320" imgH="17748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1100138"/>
                        <a:ext cx="232727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71538" y="2071688"/>
          <a:ext cx="2528887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749160" imgH="888840" progId="Equation.3">
                  <p:embed/>
                </p:oleObj>
              </mc:Choice>
              <mc:Fallback>
                <p:oleObj name="Формула" r:id="rId4" imgW="749160" imgH="888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2071688"/>
                        <a:ext cx="2528887" cy="300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00375" y="2130425"/>
            <a:ext cx="2786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Verdana" pitchFamily="34" charset="0"/>
              </a:rPr>
              <a:t> 0,</a:t>
            </a:r>
            <a:r>
              <a:rPr lang="ru-RU" sz="3200">
                <a:latin typeface="Verdana" pitchFamily="34" charset="0"/>
              </a:rPr>
              <a:t>350</a:t>
            </a:r>
            <a:r>
              <a:rPr lang="en-US" sz="3200">
                <a:latin typeface="Verdana" pitchFamily="34" charset="0"/>
              </a:rPr>
              <a:t>=0,35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29000" y="2857500"/>
            <a:ext cx="3214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Verdana" pitchFamily="34" charset="0"/>
              </a:rPr>
              <a:t>0,0</a:t>
            </a:r>
            <a:r>
              <a:rPr lang="ru-RU" sz="3200">
                <a:latin typeface="Verdana" pitchFamily="34" charset="0"/>
              </a:rPr>
              <a:t>350</a:t>
            </a:r>
            <a:r>
              <a:rPr lang="en-US" sz="3200">
                <a:latin typeface="Verdana" pitchFamily="34" charset="0"/>
              </a:rPr>
              <a:t>=0,035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928938" y="3643313"/>
            <a:ext cx="2786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Verdana" pitchFamily="34" charset="0"/>
              </a:rPr>
              <a:t>3,50</a:t>
            </a:r>
            <a:r>
              <a:rPr lang="en-US" sz="3200">
                <a:latin typeface="Verdana" pitchFamily="34" charset="0"/>
              </a:rPr>
              <a:t>=3,5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43250" y="4416425"/>
            <a:ext cx="2857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Verdana" pitchFamily="34" charset="0"/>
              </a:rPr>
              <a:t>0,35</a:t>
            </a:r>
            <a:r>
              <a:rPr lang="en-US" sz="3200">
                <a:latin typeface="Verdana" pitchFamily="34" charset="0"/>
              </a:rPr>
              <a:t>0=0,35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43250" y="2130425"/>
            <a:ext cx="1000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Verdana" pitchFamily="34" charset="0"/>
              </a:rPr>
              <a:t>350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429000" y="2857500"/>
            <a:ext cx="1000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Verdana" pitchFamily="34" charset="0"/>
              </a:rPr>
              <a:t>350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28938" y="3643313"/>
            <a:ext cx="1000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Verdana" pitchFamily="34" charset="0"/>
              </a:rPr>
              <a:t>350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43250" y="4429125"/>
            <a:ext cx="1000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Verdana" pitchFamily="34" charset="0"/>
              </a:rPr>
              <a:t>350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Выполните действия:</a:t>
            </a:r>
          </a:p>
        </p:txBody>
      </p:sp>
      <p:graphicFrame>
        <p:nvGraphicFramePr>
          <p:cNvPr id="4098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769938" y="1982788"/>
          <a:ext cx="3232150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888840" imgH="812520" progId="Equation.3">
                  <p:embed/>
                </p:oleObj>
              </mc:Choice>
              <mc:Fallback>
                <p:oleObj name="Формула" r:id="rId2" imgW="888840" imgH="81252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1982788"/>
                        <a:ext cx="3232150" cy="295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314950" y="1966913"/>
          <a:ext cx="3189288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888840" imgH="812520" progId="Equation.3">
                  <p:embed/>
                </p:oleObj>
              </mc:Choice>
              <mc:Fallback>
                <p:oleObj name="Формула" r:id="rId6" imgW="888840" imgH="812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1966913"/>
                        <a:ext cx="3189288" cy="291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>
            <a:off x="2428082" y="3499644"/>
            <a:ext cx="4286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513</TotalTime>
  <Words>583</Words>
  <Application>Microsoft Office PowerPoint</Application>
  <PresentationFormat>Экран (4:3)</PresentationFormat>
  <Paragraphs>143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Tahoma</vt:lpstr>
      <vt:lpstr>Times New Roman</vt:lpstr>
      <vt:lpstr>Verdana</vt:lpstr>
      <vt:lpstr>Wingdings 2</vt:lpstr>
      <vt:lpstr>Аспект</vt:lpstr>
      <vt:lpstr>Формула</vt:lpstr>
      <vt:lpstr>Умножение десятичных дробей</vt:lpstr>
      <vt:lpstr>Вычислите устно: </vt:lpstr>
      <vt:lpstr>Найдите площадь прямоугольника со сторонами а и в, если:</vt:lpstr>
      <vt:lpstr>Найдите площадь прямоугольников:</vt:lpstr>
      <vt:lpstr>Презентация PowerPoint</vt:lpstr>
      <vt:lpstr>Презентация PowerPoint</vt:lpstr>
      <vt:lpstr>Правило:</vt:lpstr>
      <vt:lpstr>Поставьте в ответе запятую, зная что</vt:lpstr>
      <vt:lpstr>Выполните действия:</vt:lpstr>
      <vt:lpstr>Проверим вычисления</vt:lpstr>
      <vt:lpstr>Разгадайте имя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Используемые источники: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Юлия Клевцова</cp:lastModifiedBy>
  <cp:revision>84</cp:revision>
  <dcterms:modified xsi:type="dcterms:W3CDTF">2025-09-11T18:54:46Z</dcterms:modified>
</cp:coreProperties>
</file>